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374" r:id="rId5"/>
    <p:sldId id="390" r:id="rId6"/>
    <p:sldId id="263" r:id="rId7"/>
    <p:sldId id="366" r:id="rId8"/>
    <p:sldId id="257" r:id="rId9"/>
    <p:sldId id="377" r:id="rId10"/>
    <p:sldId id="373" r:id="rId11"/>
    <p:sldId id="268" r:id="rId12"/>
    <p:sldId id="264" r:id="rId13"/>
    <p:sldId id="378" r:id="rId14"/>
    <p:sldId id="379" r:id="rId15"/>
    <p:sldId id="376" r:id="rId16"/>
    <p:sldId id="380" r:id="rId17"/>
    <p:sldId id="269" r:id="rId18"/>
    <p:sldId id="395" r:id="rId19"/>
    <p:sldId id="267" r:id="rId20"/>
    <p:sldId id="372" r:id="rId21"/>
    <p:sldId id="382" r:id="rId22"/>
    <p:sldId id="393" r:id="rId23"/>
    <p:sldId id="386" r:id="rId24"/>
    <p:sldId id="387" r:id="rId25"/>
    <p:sldId id="389" r:id="rId26"/>
    <p:sldId id="383" r:id="rId27"/>
    <p:sldId id="385" r:id="rId28"/>
    <p:sldId id="37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843" autoAdjust="0"/>
    <p:restoredTop sz="86356" autoAdjust="0"/>
  </p:normalViewPr>
  <p:slideViewPr>
    <p:cSldViewPr snapToGrid="0">
      <p:cViewPr varScale="1">
        <p:scale>
          <a:sx n="78" d="100"/>
          <a:sy n="78" d="100"/>
        </p:scale>
        <p:origin x="192" y="336"/>
      </p:cViewPr>
      <p:guideLst/>
    </p:cSldViewPr>
  </p:slideViewPr>
  <p:outlineViewPr>
    <p:cViewPr>
      <p:scale>
        <a:sx n="33" d="100"/>
        <a:sy n="33" d="100"/>
      </p:scale>
      <p:origin x="0" y="-95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svg"/><Relationship Id="rId1" Type="http://schemas.openxmlformats.org/officeDocument/2006/relationships/image" Target="../media/image10.png"/><Relationship Id="rId6" Type="http://schemas.openxmlformats.org/officeDocument/2006/relationships/image" Target="../media/image9.svg"/><Relationship Id="rId5" Type="http://schemas.openxmlformats.org/officeDocument/2006/relationships/image" Target="../media/image12.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563C9E-FABF-433A-8636-6E35DDADF89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1351D0C-0DCF-4EAE-A620-DFF71BC05131}">
      <dgm:prSet custT="1"/>
      <dgm:spPr/>
      <dgm:t>
        <a:bodyPr/>
        <a:lstStyle/>
        <a:p>
          <a:pPr>
            <a:lnSpc>
              <a:spcPct val="100000"/>
            </a:lnSpc>
          </a:pPr>
          <a:r>
            <a:rPr lang="en-US" sz="2400" i="1" u="sng" dirty="0"/>
            <a:t>What is</a:t>
          </a:r>
          <a:r>
            <a:rPr lang="en-US" sz="2400" i="1" u="none" dirty="0"/>
            <a:t> </a:t>
          </a:r>
          <a:r>
            <a:rPr lang="en-US" sz="2400" dirty="0"/>
            <a:t>Kentucky </a:t>
          </a:r>
          <a:r>
            <a:rPr lang="en-US" sz="2400" i="1" dirty="0"/>
            <a:t>Retaining Employment and Talent after Injury/Illness Network </a:t>
          </a:r>
          <a:r>
            <a:rPr lang="en-US" sz="2400" i="0" dirty="0"/>
            <a:t>(RETAIN KY)</a:t>
          </a:r>
          <a:r>
            <a:rPr lang="en-US" sz="2400" dirty="0"/>
            <a:t>?</a:t>
          </a:r>
        </a:p>
      </dgm:t>
    </dgm:pt>
    <dgm:pt modelId="{67BFC9F9-FC5A-4F16-80BC-ABE4A24383DB}" type="parTrans" cxnId="{4F916B05-6F8F-4334-A110-52FD6B160961}">
      <dgm:prSet/>
      <dgm:spPr/>
      <dgm:t>
        <a:bodyPr/>
        <a:lstStyle/>
        <a:p>
          <a:endParaRPr lang="en-US" sz="2400"/>
        </a:p>
      </dgm:t>
    </dgm:pt>
    <dgm:pt modelId="{00B1D707-8205-4235-9481-0363F8A744FE}" type="sibTrans" cxnId="{4F916B05-6F8F-4334-A110-52FD6B160961}">
      <dgm:prSet/>
      <dgm:spPr/>
      <dgm:t>
        <a:bodyPr/>
        <a:lstStyle/>
        <a:p>
          <a:endParaRPr lang="en-US" sz="2400"/>
        </a:p>
      </dgm:t>
    </dgm:pt>
    <dgm:pt modelId="{DF9347D2-7913-40EF-BB4E-5A51C486A252}">
      <dgm:prSet custT="1"/>
      <dgm:spPr/>
      <dgm:t>
        <a:bodyPr/>
        <a:lstStyle/>
        <a:p>
          <a:pPr>
            <a:lnSpc>
              <a:spcPct val="100000"/>
            </a:lnSpc>
          </a:pPr>
          <a:r>
            <a:rPr lang="en-US" sz="2400" i="1" u="sng" dirty="0"/>
            <a:t>What can I do</a:t>
          </a:r>
          <a:r>
            <a:rPr lang="en-US" sz="2400" dirty="0"/>
            <a:t> to </a:t>
          </a:r>
          <a:r>
            <a:rPr lang="en-US" sz="2400" b="1" i="1" u="sng" dirty="0"/>
            <a:t>support</a:t>
          </a:r>
          <a:r>
            <a:rPr lang="en-US" sz="2400" dirty="0"/>
            <a:t> employees to access RETAIN s</a:t>
          </a:r>
          <a:r>
            <a:rPr lang="en-US" sz="2400" i="1" dirty="0"/>
            <a:t>olutions </a:t>
          </a:r>
          <a:r>
            <a:rPr lang="en-US" sz="2400" dirty="0"/>
            <a:t>(e.g.,  referral, case management, support options)?</a:t>
          </a:r>
        </a:p>
      </dgm:t>
    </dgm:pt>
    <dgm:pt modelId="{D4921620-D5E5-407E-B2D5-ADD52C2380AD}" type="parTrans" cxnId="{3969629D-E923-4EA7-B51E-5242E09899C1}">
      <dgm:prSet/>
      <dgm:spPr/>
      <dgm:t>
        <a:bodyPr/>
        <a:lstStyle/>
        <a:p>
          <a:endParaRPr lang="en-US" sz="2400"/>
        </a:p>
      </dgm:t>
    </dgm:pt>
    <dgm:pt modelId="{DD478E76-926F-4826-8F48-6B7CFB16A48B}" type="sibTrans" cxnId="{3969629D-E923-4EA7-B51E-5242E09899C1}">
      <dgm:prSet/>
      <dgm:spPr/>
      <dgm:t>
        <a:bodyPr/>
        <a:lstStyle/>
        <a:p>
          <a:endParaRPr lang="en-US" sz="2400"/>
        </a:p>
      </dgm:t>
    </dgm:pt>
    <dgm:pt modelId="{B033F825-304D-49DD-BF43-0EED64C99835}">
      <dgm:prSet custT="1"/>
      <dgm:spPr/>
      <dgm:t>
        <a:bodyPr/>
        <a:lstStyle/>
        <a:p>
          <a:pPr>
            <a:lnSpc>
              <a:spcPct val="100000"/>
            </a:lnSpc>
          </a:pPr>
          <a:r>
            <a:rPr lang="en-US" sz="2400" i="1" u="sng" dirty="0"/>
            <a:t>How will KY RETAIN </a:t>
          </a:r>
          <a:r>
            <a:rPr lang="en-US" sz="2400" b="1" i="1" u="sng" dirty="0"/>
            <a:t>benefit</a:t>
          </a:r>
          <a:r>
            <a:rPr lang="en-US" sz="2400" dirty="0"/>
            <a:t> employees and their families, employers, and health care professionals (e.g., improved health care experience, better health outcomes, increased employment outcomes)?</a:t>
          </a:r>
        </a:p>
      </dgm:t>
    </dgm:pt>
    <dgm:pt modelId="{68896189-90D2-40D2-90CE-5370A96CF5C1}" type="parTrans" cxnId="{2971980F-7BEE-40BA-91F4-D853476F3A58}">
      <dgm:prSet/>
      <dgm:spPr/>
      <dgm:t>
        <a:bodyPr/>
        <a:lstStyle/>
        <a:p>
          <a:endParaRPr lang="en-US" sz="2400"/>
        </a:p>
      </dgm:t>
    </dgm:pt>
    <dgm:pt modelId="{99E1E47E-2C2A-4920-9B47-67DD23BD38CE}" type="sibTrans" cxnId="{2971980F-7BEE-40BA-91F4-D853476F3A58}">
      <dgm:prSet/>
      <dgm:spPr/>
      <dgm:t>
        <a:bodyPr/>
        <a:lstStyle/>
        <a:p>
          <a:endParaRPr lang="en-US" sz="2400"/>
        </a:p>
      </dgm:t>
    </dgm:pt>
    <dgm:pt modelId="{00178F5E-96BE-F840-B4D9-AD453B038011}" type="pres">
      <dgm:prSet presAssocID="{A2563C9E-FABF-433A-8636-6E35DDADF893}" presName="linear" presStyleCnt="0">
        <dgm:presLayoutVars>
          <dgm:animLvl val="lvl"/>
          <dgm:resizeHandles val="exact"/>
        </dgm:presLayoutVars>
      </dgm:prSet>
      <dgm:spPr/>
    </dgm:pt>
    <dgm:pt modelId="{5FA212CF-2236-BE4A-93B5-47054F17B389}" type="pres">
      <dgm:prSet presAssocID="{01351D0C-0DCF-4EAE-A620-DFF71BC05131}" presName="parentText" presStyleLbl="node1" presStyleIdx="0" presStyleCnt="3">
        <dgm:presLayoutVars>
          <dgm:chMax val="0"/>
          <dgm:bulletEnabled val="1"/>
        </dgm:presLayoutVars>
      </dgm:prSet>
      <dgm:spPr/>
    </dgm:pt>
    <dgm:pt modelId="{93BACD0D-2A06-AE48-AB67-B8A89D616A33}" type="pres">
      <dgm:prSet presAssocID="{00B1D707-8205-4235-9481-0363F8A744FE}" presName="spacer" presStyleCnt="0"/>
      <dgm:spPr/>
    </dgm:pt>
    <dgm:pt modelId="{43C65A1D-064F-294D-BB80-F19CD7717506}" type="pres">
      <dgm:prSet presAssocID="{DF9347D2-7913-40EF-BB4E-5A51C486A252}" presName="parentText" presStyleLbl="node1" presStyleIdx="1" presStyleCnt="3">
        <dgm:presLayoutVars>
          <dgm:chMax val="0"/>
          <dgm:bulletEnabled val="1"/>
        </dgm:presLayoutVars>
      </dgm:prSet>
      <dgm:spPr/>
    </dgm:pt>
    <dgm:pt modelId="{467E3466-1858-754C-9728-1B73D31691A3}" type="pres">
      <dgm:prSet presAssocID="{DD478E76-926F-4826-8F48-6B7CFB16A48B}" presName="spacer" presStyleCnt="0"/>
      <dgm:spPr/>
    </dgm:pt>
    <dgm:pt modelId="{FE5C8C08-FB46-8A45-82D2-A307E8227CCD}" type="pres">
      <dgm:prSet presAssocID="{B033F825-304D-49DD-BF43-0EED64C99835}" presName="parentText" presStyleLbl="node1" presStyleIdx="2" presStyleCnt="3">
        <dgm:presLayoutVars>
          <dgm:chMax val="0"/>
          <dgm:bulletEnabled val="1"/>
        </dgm:presLayoutVars>
      </dgm:prSet>
      <dgm:spPr/>
    </dgm:pt>
  </dgm:ptLst>
  <dgm:cxnLst>
    <dgm:cxn modelId="{4F916B05-6F8F-4334-A110-52FD6B160961}" srcId="{A2563C9E-FABF-433A-8636-6E35DDADF893}" destId="{01351D0C-0DCF-4EAE-A620-DFF71BC05131}" srcOrd="0" destOrd="0" parTransId="{67BFC9F9-FC5A-4F16-80BC-ABE4A24383DB}" sibTransId="{00B1D707-8205-4235-9481-0363F8A744FE}"/>
    <dgm:cxn modelId="{2971980F-7BEE-40BA-91F4-D853476F3A58}" srcId="{A2563C9E-FABF-433A-8636-6E35DDADF893}" destId="{B033F825-304D-49DD-BF43-0EED64C99835}" srcOrd="2" destOrd="0" parTransId="{68896189-90D2-40D2-90CE-5370A96CF5C1}" sibTransId="{99E1E47E-2C2A-4920-9B47-67DD23BD38CE}"/>
    <dgm:cxn modelId="{A1AB2017-1D68-9346-B535-E373E67F8A19}" type="presOf" srcId="{DF9347D2-7913-40EF-BB4E-5A51C486A252}" destId="{43C65A1D-064F-294D-BB80-F19CD7717506}" srcOrd="0" destOrd="0" presId="urn:microsoft.com/office/officeart/2005/8/layout/vList2"/>
    <dgm:cxn modelId="{B457A45A-15AB-8747-8D67-9A593212296E}" type="presOf" srcId="{B033F825-304D-49DD-BF43-0EED64C99835}" destId="{FE5C8C08-FB46-8A45-82D2-A307E8227CCD}" srcOrd="0" destOrd="0" presId="urn:microsoft.com/office/officeart/2005/8/layout/vList2"/>
    <dgm:cxn modelId="{3969629D-E923-4EA7-B51E-5242E09899C1}" srcId="{A2563C9E-FABF-433A-8636-6E35DDADF893}" destId="{DF9347D2-7913-40EF-BB4E-5A51C486A252}" srcOrd="1" destOrd="0" parTransId="{D4921620-D5E5-407E-B2D5-ADD52C2380AD}" sibTransId="{DD478E76-926F-4826-8F48-6B7CFB16A48B}"/>
    <dgm:cxn modelId="{4DF19AC6-6A25-434F-9691-191A07A255BC}" type="presOf" srcId="{01351D0C-0DCF-4EAE-A620-DFF71BC05131}" destId="{5FA212CF-2236-BE4A-93B5-47054F17B389}" srcOrd="0" destOrd="0" presId="urn:microsoft.com/office/officeart/2005/8/layout/vList2"/>
    <dgm:cxn modelId="{84DAF2EE-5890-D645-876D-CF29E2BD793B}" type="presOf" srcId="{A2563C9E-FABF-433A-8636-6E35DDADF893}" destId="{00178F5E-96BE-F840-B4D9-AD453B038011}" srcOrd="0" destOrd="0" presId="urn:microsoft.com/office/officeart/2005/8/layout/vList2"/>
    <dgm:cxn modelId="{F14FB9B5-187F-A34E-82BC-838D3593AE2B}" type="presParOf" srcId="{00178F5E-96BE-F840-B4D9-AD453B038011}" destId="{5FA212CF-2236-BE4A-93B5-47054F17B389}" srcOrd="0" destOrd="0" presId="urn:microsoft.com/office/officeart/2005/8/layout/vList2"/>
    <dgm:cxn modelId="{89B8C648-46FC-9045-B9B8-4B1EC2483E23}" type="presParOf" srcId="{00178F5E-96BE-F840-B4D9-AD453B038011}" destId="{93BACD0D-2A06-AE48-AB67-B8A89D616A33}" srcOrd="1" destOrd="0" presId="urn:microsoft.com/office/officeart/2005/8/layout/vList2"/>
    <dgm:cxn modelId="{F0A18CF1-E607-384C-BA24-7237BFD3AA6F}" type="presParOf" srcId="{00178F5E-96BE-F840-B4D9-AD453B038011}" destId="{43C65A1D-064F-294D-BB80-F19CD7717506}" srcOrd="2" destOrd="0" presId="urn:microsoft.com/office/officeart/2005/8/layout/vList2"/>
    <dgm:cxn modelId="{66E40CA6-3497-1841-8A31-E7BCEC3C642F}" type="presParOf" srcId="{00178F5E-96BE-F840-B4D9-AD453B038011}" destId="{467E3466-1858-754C-9728-1B73D31691A3}" srcOrd="3" destOrd="0" presId="urn:microsoft.com/office/officeart/2005/8/layout/vList2"/>
    <dgm:cxn modelId="{E6FFE8BC-69CC-D645-A668-102617F65E4D}" type="presParOf" srcId="{00178F5E-96BE-F840-B4D9-AD453B038011}" destId="{FE5C8C08-FB46-8A45-82D2-A307E8227CC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2E9550-CFD8-4FCB-B776-768BA29AB4C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87415A8C-3DA5-40CE-A82D-D46D253C8D36}">
      <dgm:prSet/>
      <dgm:spPr/>
      <dgm:t>
        <a:bodyPr/>
        <a:lstStyle/>
        <a:p>
          <a:pPr>
            <a:lnSpc>
              <a:spcPct val="100000"/>
            </a:lnSpc>
          </a:pPr>
          <a:r>
            <a:rPr lang="en-US" dirty="0"/>
            <a:t>Millions of American </a:t>
          </a:r>
          <a:r>
            <a:rPr lang="en-US" b="1" i="1" u="sng" dirty="0"/>
            <a:t>workers leave the workforce annually</a:t>
          </a:r>
          <a:r>
            <a:rPr lang="en-US" b="1" i="1" u="none" dirty="0"/>
            <a:t> </a:t>
          </a:r>
          <a:r>
            <a:rPr lang="en-US" dirty="0"/>
            <a:t>after experiencing an injury or illness.</a:t>
          </a:r>
        </a:p>
      </dgm:t>
    </dgm:pt>
    <dgm:pt modelId="{F7185083-6966-4C4F-AD98-ECCE928998BD}" type="parTrans" cxnId="{9A657B3F-F60E-421A-A71E-957FFDCF5434}">
      <dgm:prSet/>
      <dgm:spPr/>
      <dgm:t>
        <a:bodyPr/>
        <a:lstStyle/>
        <a:p>
          <a:endParaRPr lang="en-US"/>
        </a:p>
      </dgm:t>
    </dgm:pt>
    <dgm:pt modelId="{68C03A8C-60F6-4389-BD91-4BEFE2E123F8}" type="sibTrans" cxnId="{9A657B3F-F60E-421A-A71E-957FFDCF5434}">
      <dgm:prSet/>
      <dgm:spPr/>
      <dgm:t>
        <a:bodyPr/>
        <a:lstStyle/>
        <a:p>
          <a:endParaRPr lang="en-US"/>
        </a:p>
      </dgm:t>
    </dgm:pt>
    <dgm:pt modelId="{155568ED-B709-486E-87EC-81EA344F5CAD}">
      <dgm:prSet/>
      <dgm:spPr/>
      <dgm:t>
        <a:bodyPr/>
        <a:lstStyle/>
        <a:p>
          <a:pPr>
            <a:lnSpc>
              <a:spcPct val="100000"/>
            </a:lnSpc>
          </a:pPr>
          <a:r>
            <a:rPr lang="en-US" dirty="0"/>
            <a:t>Non-occupational injuries and illnesses (off-the-job) are </a:t>
          </a:r>
          <a:r>
            <a:rPr lang="en-US" b="1" i="1" u="sng" dirty="0"/>
            <a:t>eight times more common </a:t>
          </a:r>
          <a:r>
            <a:rPr lang="en-US" dirty="0"/>
            <a:t>than those that occur on-the-job.</a:t>
          </a:r>
        </a:p>
      </dgm:t>
    </dgm:pt>
    <dgm:pt modelId="{85B08DAA-7DB8-4401-8AB1-AE385F61D3F9}" type="parTrans" cxnId="{056DA4B5-1E5C-4795-8CE5-0B505714D6ED}">
      <dgm:prSet/>
      <dgm:spPr/>
      <dgm:t>
        <a:bodyPr/>
        <a:lstStyle/>
        <a:p>
          <a:endParaRPr lang="en-US"/>
        </a:p>
      </dgm:t>
    </dgm:pt>
    <dgm:pt modelId="{14321811-FAE2-40CC-B6D0-8FAAE870A943}" type="sibTrans" cxnId="{056DA4B5-1E5C-4795-8CE5-0B505714D6ED}">
      <dgm:prSet/>
      <dgm:spPr/>
      <dgm:t>
        <a:bodyPr/>
        <a:lstStyle/>
        <a:p>
          <a:endParaRPr lang="en-US"/>
        </a:p>
      </dgm:t>
    </dgm:pt>
    <dgm:pt modelId="{B0CC0EC3-5C75-4811-8A0B-1F7A3431AD55}">
      <dgm:prSet/>
      <dgm:spPr/>
      <dgm:t>
        <a:bodyPr/>
        <a:lstStyle/>
        <a:p>
          <a:pPr>
            <a:lnSpc>
              <a:spcPct val="100000"/>
            </a:lnSpc>
          </a:pPr>
          <a:r>
            <a:rPr lang="en-US" dirty="0"/>
            <a:t>Hundreds of thousands of workers receiving state or federal </a:t>
          </a:r>
          <a:r>
            <a:rPr lang="en-US" b="1" i="1" u="sng" dirty="0"/>
            <a:t>disability benefits has a negative impact on our workers, employers, and communities</a:t>
          </a:r>
          <a:r>
            <a:rPr lang="en-US" dirty="0"/>
            <a:t>.</a:t>
          </a:r>
        </a:p>
      </dgm:t>
    </dgm:pt>
    <dgm:pt modelId="{38C59A7E-E25C-411B-A056-F3F0D393981A}" type="parTrans" cxnId="{38F782E7-DA7A-4F77-8038-3620E24196F3}">
      <dgm:prSet/>
      <dgm:spPr/>
      <dgm:t>
        <a:bodyPr/>
        <a:lstStyle/>
        <a:p>
          <a:endParaRPr lang="en-US"/>
        </a:p>
      </dgm:t>
    </dgm:pt>
    <dgm:pt modelId="{85879731-0C25-42B7-9659-91D3760CD4CC}" type="sibTrans" cxnId="{38F782E7-DA7A-4F77-8038-3620E24196F3}">
      <dgm:prSet/>
      <dgm:spPr/>
      <dgm:t>
        <a:bodyPr/>
        <a:lstStyle/>
        <a:p>
          <a:endParaRPr lang="en-US"/>
        </a:p>
      </dgm:t>
    </dgm:pt>
    <dgm:pt modelId="{8505975B-58BD-49CA-8D0C-5B917D0439F7}" type="pres">
      <dgm:prSet presAssocID="{312E9550-CFD8-4FCB-B776-768BA29AB4C1}" presName="vert0" presStyleCnt="0">
        <dgm:presLayoutVars>
          <dgm:dir/>
          <dgm:animOne val="branch"/>
          <dgm:animLvl val="lvl"/>
        </dgm:presLayoutVars>
      </dgm:prSet>
      <dgm:spPr/>
    </dgm:pt>
    <dgm:pt modelId="{C50426BA-B9EF-4046-9263-ADF2557E2376}" type="pres">
      <dgm:prSet presAssocID="{87415A8C-3DA5-40CE-A82D-D46D253C8D36}" presName="thickLine" presStyleLbl="alignNode1" presStyleIdx="0" presStyleCnt="3"/>
      <dgm:spPr/>
    </dgm:pt>
    <dgm:pt modelId="{75928DAB-D09A-4543-B40B-4D612E248C28}" type="pres">
      <dgm:prSet presAssocID="{87415A8C-3DA5-40CE-A82D-D46D253C8D36}" presName="horz1" presStyleCnt="0"/>
      <dgm:spPr/>
    </dgm:pt>
    <dgm:pt modelId="{C457BDF9-9B64-45B6-B8F1-9013610EDE40}" type="pres">
      <dgm:prSet presAssocID="{87415A8C-3DA5-40CE-A82D-D46D253C8D36}" presName="tx1" presStyleLbl="revTx" presStyleIdx="0" presStyleCnt="3"/>
      <dgm:spPr/>
    </dgm:pt>
    <dgm:pt modelId="{18450346-140C-4EA1-AACB-A780ED2F3B9C}" type="pres">
      <dgm:prSet presAssocID="{87415A8C-3DA5-40CE-A82D-D46D253C8D36}" presName="vert1" presStyleCnt="0"/>
      <dgm:spPr/>
    </dgm:pt>
    <dgm:pt modelId="{B348DA1B-7376-4153-9D6E-88625F027918}" type="pres">
      <dgm:prSet presAssocID="{155568ED-B709-486E-87EC-81EA344F5CAD}" presName="thickLine" presStyleLbl="alignNode1" presStyleIdx="1" presStyleCnt="3"/>
      <dgm:spPr/>
    </dgm:pt>
    <dgm:pt modelId="{A324BEE3-A3DC-4CA8-BF42-D842FE8614BC}" type="pres">
      <dgm:prSet presAssocID="{155568ED-B709-486E-87EC-81EA344F5CAD}" presName="horz1" presStyleCnt="0"/>
      <dgm:spPr/>
    </dgm:pt>
    <dgm:pt modelId="{9FB13D42-B0C3-48DF-B75F-6580C5CB8AAE}" type="pres">
      <dgm:prSet presAssocID="{155568ED-B709-486E-87EC-81EA344F5CAD}" presName="tx1" presStyleLbl="revTx" presStyleIdx="1" presStyleCnt="3"/>
      <dgm:spPr/>
    </dgm:pt>
    <dgm:pt modelId="{8C68BCED-3A58-47FA-BB01-69EEE79C0517}" type="pres">
      <dgm:prSet presAssocID="{155568ED-B709-486E-87EC-81EA344F5CAD}" presName="vert1" presStyleCnt="0"/>
      <dgm:spPr/>
    </dgm:pt>
    <dgm:pt modelId="{0B22B63C-011B-4C3E-9CA4-86311E74679F}" type="pres">
      <dgm:prSet presAssocID="{B0CC0EC3-5C75-4811-8A0B-1F7A3431AD55}" presName="thickLine" presStyleLbl="alignNode1" presStyleIdx="2" presStyleCnt="3"/>
      <dgm:spPr/>
    </dgm:pt>
    <dgm:pt modelId="{E1E72E09-A12F-43BE-AA96-85379E682B75}" type="pres">
      <dgm:prSet presAssocID="{B0CC0EC3-5C75-4811-8A0B-1F7A3431AD55}" presName="horz1" presStyleCnt="0"/>
      <dgm:spPr/>
    </dgm:pt>
    <dgm:pt modelId="{C3DA1B15-5D51-4BE6-9945-FC17ECD575F8}" type="pres">
      <dgm:prSet presAssocID="{B0CC0EC3-5C75-4811-8A0B-1F7A3431AD55}" presName="tx1" presStyleLbl="revTx" presStyleIdx="2" presStyleCnt="3"/>
      <dgm:spPr/>
    </dgm:pt>
    <dgm:pt modelId="{391FDFF3-253A-4A37-B52B-2310B5893904}" type="pres">
      <dgm:prSet presAssocID="{B0CC0EC3-5C75-4811-8A0B-1F7A3431AD55}" presName="vert1" presStyleCnt="0"/>
      <dgm:spPr/>
    </dgm:pt>
  </dgm:ptLst>
  <dgm:cxnLst>
    <dgm:cxn modelId="{633BFC05-6C83-4FD2-9C5B-C74C70115631}" type="presOf" srcId="{155568ED-B709-486E-87EC-81EA344F5CAD}" destId="{9FB13D42-B0C3-48DF-B75F-6580C5CB8AAE}" srcOrd="0" destOrd="0" presId="urn:microsoft.com/office/officeart/2008/layout/LinedList"/>
    <dgm:cxn modelId="{32F9D531-F517-46D3-923F-F1F556773C8A}" type="presOf" srcId="{312E9550-CFD8-4FCB-B776-768BA29AB4C1}" destId="{8505975B-58BD-49CA-8D0C-5B917D0439F7}" srcOrd="0" destOrd="0" presId="urn:microsoft.com/office/officeart/2008/layout/LinedList"/>
    <dgm:cxn modelId="{C3A89939-82B4-4B74-B64E-9503FA456258}" type="presOf" srcId="{87415A8C-3DA5-40CE-A82D-D46D253C8D36}" destId="{C457BDF9-9B64-45B6-B8F1-9013610EDE40}" srcOrd="0" destOrd="0" presId="urn:microsoft.com/office/officeart/2008/layout/LinedList"/>
    <dgm:cxn modelId="{9A657B3F-F60E-421A-A71E-957FFDCF5434}" srcId="{312E9550-CFD8-4FCB-B776-768BA29AB4C1}" destId="{87415A8C-3DA5-40CE-A82D-D46D253C8D36}" srcOrd="0" destOrd="0" parTransId="{F7185083-6966-4C4F-AD98-ECCE928998BD}" sibTransId="{68C03A8C-60F6-4389-BD91-4BEFE2E123F8}"/>
    <dgm:cxn modelId="{6B6A2995-243E-4BDE-B700-D8AD1332D555}" type="presOf" srcId="{B0CC0EC3-5C75-4811-8A0B-1F7A3431AD55}" destId="{C3DA1B15-5D51-4BE6-9945-FC17ECD575F8}" srcOrd="0" destOrd="0" presId="urn:microsoft.com/office/officeart/2008/layout/LinedList"/>
    <dgm:cxn modelId="{056DA4B5-1E5C-4795-8CE5-0B505714D6ED}" srcId="{312E9550-CFD8-4FCB-B776-768BA29AB4C1}" destId="{155568ED-B709-486E-87EC-81EA344F5CAD}" srcOrd="1" destOrd="0" parTransId="{85B08DAA-7DB8-4401-8AB1-AE385F61D3F9}" sibTransId="{14321811-FAE2-40CC-B6D0-8FAAE870A943}"/>
    <dgm:cxn modelId="{38F782E7-DA7A-4F77-8038-3620E24196F3}" srcId="{312E9550-CFD8-4FCB-B776-768BA29AB4C1}" destId="{B0CC0EC3-5C75-4811-8A0B-1F7A3431AD55}" srcOrd="2" destOrd="0" parTransId="{38C59A7E-E25C-411B-A056-F3F0D393981A}" sibTransId="{85879731-0C25-42B7-9659-91D3760CD4CC}"/>
    <dgm:cxn modelId="{918C165F-32AF-40D2-ACD2-06C31C707962}" type="presParOf" srcId="{8505975B-58BD-49CA-8D0C-5B917D0439F7}" destId="{C50426BA-B9EF-4046-9263-ADF2557E2376}" srcOrd="0" destOrd="0" presId="urn:microsoft.com/office/officeart/2008/layout/LinedList"/>
    <dgm:cxn modelId="{1C143E98-A530-4867-92CD-BDAB03176EB3}" type="presParOf" srcId="{8505975B-58BD-49CA-8D0C-5B917D0439F7}" destId="{75928DAB-D09A-4543-B40B-4D612E248C28}" srcOrd="1" destOrd="0" presId="urn:microsoft.com/office/officeart/2008/layout/LinedList"/>
    <dgm:cxn modelId="{4647F550-40EB-48E4-8FC8-03D10A5E1719}" type="presParOf" srcId="{75928DAB-D09A-4543-B40B-4D612E248C28}" destId="{C457BDF9-9B64-45B6-B8F1-9013610EDE40}" srcOrd="0" destOrd="0" presId="urn:microsoft.com/office/officeart/2008/layout/LinedList"/>
    <dgm:cxn modelId="{F609EA1C-62A3-4D7C-9468-4086A56EEF94}" type="presParOf" srcId="{75928DAB-D09A-4543-B40B-4D612E248C28}" destId="{18450346-140C-4EA1-AACB-A780ED2F3B9C}" srcOrd="1" destOrd="0" presId="urn:microsoft.com/office/officeart/2008/layout/LinedList"/>
    <dgm:cxn modelId="{1B1F6B63-496F-4FCC-9B68-99670D6E26DA}" type="presParOf" srcId="{8505975B-58BD-49CA-8D0C-5B917D0439F7}" destId="{B348DA1B-7376-4153-9D6E-88625F027918}" srcOrd="2" destOrd="0" presId="urn:microsoft.com/office/officeart/2008/layout/LinedList"/>
    <dgm:cxn modelId="{2DCF08C6-6215-47E9-A654-D437FDE0DB6A}" type="presParOf" srcId="{8505975B-58BD-49CA-8D0C-5B917D0439F7}" destId="{A324BEE3-A3DC-4CA8-BF42-D842FE8614BC}" srcOrd="3" destOrd="0" presId="urn:microsoft.com/office/officeart/2008/layout/LinedList"/>
    <dgm:cxn modelId="{6B9454AB-156E-4498-AB8F-028F01CA7090}" type="presParOf" srcId="{A324BEE3-A3DC-4CA8-BF42-D842FE8614BC}" destId="{9FB13D42-B0C3-48DF-B75F-6580C5CB8AAE}" srcOrd="0" destOrd="0" presId="urn:microsoft.com/office/officeart/2008/layout/LinedList"/>
    <dgm:cxn modelId="{D0E5A4E6-ECEB-4722-ABC0-0E5AB2397FB1}" type="presParOf" srcId="{A324BEE3-A3DC-4CA8-BF42-D842FE8614BC}" destId="{8C68BCED-3A58-47FA-BB01-69EEE79C0517}" srcOrd="1" destOrd="0" presId="urn:microsoft.com/office/officeart/2008/layout/LinedList"/>
    <dgm:cxn modelId="{720F57AB-6C73-4408-8BFA-F2F049E70A9C}" type="presParOf" srcId="{8505975B-58BD-49CA-8D0C-5B917D0439F7}" destId="{0B22B63C-011B-4C3E-9CA4-86311E74679F}" srcOrd="4" destOrd="0" presId="urn:microsoft.com/office/officeart/2008/layout/LinedList"/>
    <dgm:cxn modelId="{F02DE69D-8C79-4D36-8DBC-1C4DC2F4C082}" type="presParOf" srcId="{8505975B-58BD-49CA-8D0C-5B917D0439F7}" destId="{E1E72E09-A12F-43BE-AA96-85379E682B75}" srcOrd="5" destOrd="0" presId="urn:microsoft.com/office/officeart/2008/layout/LinedList"/>
    <dgm:cxn modelId="{B1A792C3-6798-4877-B1A0-28FE1EEE00B1}" type="presParOf" srcId="{E1E72E09-A12F-43BE-AA96-85379E682B75}" destId="{C3DA1B15-5D51-4BE6-9945-FC17ECD575F8}" srcOrd="0" destOrd="0" presId="urn:microsoft.com/office/officeart/2008/layout/LinedList"/>
    <dgm:cxn modelId="{28270FF7-9F6B-4AC5-A065-E1771408E921}" type="presParOf" srcId="{E1E72E09-A12F-43BE-AA96-85379E682B75}" destId="{391FDFF3-253A-4A37-B52B-2310B589390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2D8F89-6FE9-41B8-A535-1ECA1CE899B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0298A4F-1592-465A-8F42-07CCF83970E9}">
      <dgm:prSet custT="1"/>
      <dgm:spPr/>
      <dgm:t>
        <a:bodyPr/>
        <a:lstStyle/>
        <a:p>
          <a:pPr>
            <a:lnSpc>
              <a:spcPct val="100000"/>
            </a:lnSpc>
          </a:pPr>
          <a:r>
            <a:rPr lang="en-US" sz="2200" dirty="0"/>
            <a:t>Support employees to stay in the labor force through early, coordinated health care, employment supports, and social resources</a:t>
          </a:r>
        </a:p>
      </dgm:t>
    </dgm:pt>
    <dgm:pt modelId="{6564A441-6A22-4694-BECF-7272171258F0}" type="parTrans" cxnId="{F270BBBC-C359-4A50-95F6-F790E8213166}">
      <dgm:prSet/>
      <dgm:spPr/>
      <dgm:t>
        <a:bodyPr/>
        <a:lstStyle/>
        <a:p>
          <a:endParaRPr lang="en-US"/>
        </a:p>
      </dgm:t>
    </dgm:pt>
    <dgm:pt modelId="{830E104C-6AB1-4096-93BC-8D1D98096EB1}" type="sibTrans" cxnId="{F270BBBC-C359-4A50-95F6-F790E8213166}">
      <dgm:prSet/>
      <dgm:spPr/>
      <dgm:t>
        <a:bodyPr/>
        <a:lstStyle/>
        <a:p>
          <a:endParaRPr lang="en-US"/>
        </a:p>
      </dgm:t>
    </dgm:pt>
    <dgm:pt modelId="{F36A20D0-9CB9-44D6-BD51-B74264C1E80F}">
      <dgm:prSet custT="1"/>
      <dgm:spPr/>
      <dgm:t>
        <a:bodyPr/>
        <a:lstStyle/>
        <a:p>
          <a:pPr>
            <a:lnSpc>
              <a:spcPct val="100000"/>
            </a:lnSpc>
          </a:pPr>
          <a:r>
            <a:rPr lang="en-US" sz="2200" dirty="0"/>
            <a:t>Nationally, the health care sector is the highest growth sector with an expected growth by 2024 of:</a:t>
          </a:r>
        </a:p>
      </dgm:t>
    </dgm:pt>
    <dgm:pt modelId="{4957E823-7D86-4C5C-B109-19E9B6506275}" type="parTrans" cxnId="{1C439A1B-D469-4536-BD1B-5326DD12DD75}">
      <dgm:prSet/>
      <dgm:spPr/>
      <dgm:t>
        <a:bodyPr/>
        <a:lstStyle/>
        <a:p>
          <a:endParaRPr lang="en-US"/>
        </a:p>
      </dgm:t>
    </dgm:pt>
    <dgm:pt modelId="{B3DF4C6E-89F6-41B3-9A1E-695512308114}" type="sibTrans" cxnId="{1C439A1B-D469-4536-BD1B-5326DD12DD75}">
      <dgm:prSet/>
      <dgm:spPr/>
      <dgm:t>
        <a:bodyPr/>
        <a:lstStyle/>
        <a:p>
          <a:endParaRPr lang="en-US"/>
        </a:p>
      </dgm:t>
    </dgm:pt>
    <dgm:pt modelId="{4DF5A840-2A23-4DC4-8125-F068DBD97A3C}">
      <dgm:prSet custT="1"/>
      <dgm:spPr/>
      <dgm:t>
        <a:bodyPr/>
        <a:lstStyle/>
        <a:p>
          <a:pPr>
            <a:lnSpc>
              <a:spcPct val="100000"/>
            </a:lnSpc>
          </a:pPr>
          <a:r>
            <a:rPr lang="en-US" sz="1800" dirty="0"/>
            <a:t>28.5% among Healthcare Practitioners and Technical Occupation</a:t>
          </a:r>
        </a:p>
      </dgm:t>
    </dgm:pt>
    <dgm:pt modelId="{B08F6A19-B551-4E0E-8462-1B6C299C8329}" type="parTrans" cxnId="{5CE432B4-B836-4DDD-A4F7-9517FA69BDA1}">
      <dgm:prSet/>
      <dgm:spPr/>
      <dgm:t>
        <a:bodyPr/>
        <a:lstStyle/>
        <a:p>
          <a:endParaRPr lang="en-US"/>
        </a:p>
      </dgm:t>
    </dgm:pt>
    <dgm:pt modelId="{CB36BB83-2B72-4128-8D03-9E620A952515}" type="sibTrans" cxnId="{5CE432B4-B836-4DDD-A4F7-9517FA69BDA1}">
      <dgm:prSet/>
      <dgm:spPr/>
      <dgm:t>
        <a:bodyPr/>
        <a:lstStyle/>
        <a:p>
          <a:endParaRPr lang="en-US"/>
        </a:p>
      </dgm:t>
    </dgm:pt>
    <dgm:pt modelId="{D40A7ECE-99B6-4638-AF88-607EB9DD935E}">
      <dgm:prSet custT="1"/>
      <dgm:spPr/>
      <dgm:t>
        <a:bodyPr/>
        <a:lstStyle/>
        <a:p>
          <a:pPr>
            <a:lnSpc>
              <a:spcPct val="100000"/>
            </a:lnSpc>
          </a:pPr>
          <a:r>
            <a:rPr lang="en-US" sz="1800" dirty="0"/>
            <a:t>28.7% Growth of Healthcare Support Occupations</a:t>
          </a:r>
        </a:p>
      </dgm:t>
    </dgm:pt>
    <dgm:pt modelId="{BE81790A-4BB0-4D47-9226-80716BDB5D81}" type="parTrans" cxnId="{0C8328F8-C826-4CFB-B127-D27C03C21CC9}">
      <dgm:prSet/>
      <dgm:spPr/>
      <dgm:t>
        <a:bodyPr/>
        <a:lstStyle/>
        <a:p>
          <a:endParaRPr lang="en-US"/>
        </a:p>
      </dgm:t>
    </dgm:pt>
    <dgm:pt modelId="{2B13109E-A170-4141-B9A2-099A5395B9F1}" type="sibTrans" cxnId="{0C8328F8-C826-4CFB-B127-D27C03C21CC9}">
      <dgm:prSet/>
      <dgm:spPr/>
      <dgm:t>
        <a:bodyPr/>
        <a:lstStyle/>
        <a:p>
          <a:endParaRPr lang="en-US"/>
        </a:p>
      </dgm:t>
    </dgm:pt>
    <dgm:pt modelId="{BA9E7090-6C09-4BC4-AFEA-266969E13633}">
      <dgm:prSet custT="1"/>
      <dgm:spPr/>
      <dgm:t>
        <a:bodyPr/>
        <a:lstStyle/>
        <a:p>
          <a:pPr>
            <a:lnSpc>
              <a:spcPct val="100000"/>
            </a:lnSpc>
          </a:pPr>
          <a:r>
            <a:rPr lang="en-US" sz="2200" dirty="0"/>
            <a:t>Focus on workers experiencing </a:t>
          </a:r>
          <a:r>
            <a:rPr lang="en-US" sz="2200" b="1" i="1" dirty="0"/>
            <a:t>non-work-related injury or illness</a:t>
          </a:r>
          <a:r>
            <a:rPr lang="en-US" sz="2200" dirty="0"/>
            <a:t> as they do </a:t>
          </a:r>
          <a:r>
            <a:rPr lang="en-US" sz="2200" b="1" u="sng" dirty="0"/>
            <a:t>not</a:t>
          </a:r>
          <a:r>
            <a:rPr lang="en-US" sz="2200" dirty="0"/>
            <a:t> receive coordinated services that workers receive through the workers compensation system. </a:t>
          </a:r>
          <a:r>
            <a:rPr lang="en-US" sz="2200" b="1" i="1" dirty="0"/>
            <a:t>RETAIN KY is the missing link</a:t>
          </a:r>
          <a:r>
            <a:rPr lang="en-US" sz="2200" dirty="0"/>
            <a:t> for supporting Kentucky workers</a:t>
          </a:r>
        </a:p>
      </dgm:t>
    </dgm:pt>
    <dgm:pt modelId="{EF0BEC99-9FA1-4A8D-A931-56FD74F6FCC6}" type="parTrans" cxnId="{C2B1B91D-AB53-4760-95A6-F5C60BC90DC3}">
      <dgm:prSet/>
      <dgm:spPr/>
      <dgm:t>
        <a:bodyPr/>
        <a:lstStyle/>
        <a:p>
          <a:endParaRPr lang="en-US"/>
        </a:p>
      </dgm:t>
    </dgm:pt>
    <dgm:pt modelId="{73B9D386-6836-47C4-AFFB-B6C55C09C380}" type="sibTrans" cxnId="{C2B1B91D-AB53-4760-95A6-F5C60BC90DC3}">
      <dgm:prSet/>
      <dgm:spPr/>
      <dgm:t>
        <a:bodyPr/>
        <a:lstStyle/>
        <a:p>
          <a:endParaRPr lang="en-US"/>
        </a:p>
      </dgm:t>
    </dgm:pt>
    <dgm:pt modelId="{735F095C-7093-4F8C-8BFF-9CC9294A2F48}" type="pres">
      <dgm:prSet presAssocID="{752D8F89-6FE9-41B8-A535-1ECA1CE899B4}" presName="root" presStyleCnt="0">
        <dgm:presLayoutVars>
          <dgm:dir/>
          <dgm:resizeHandles val="exact"/>
        </dgm:presLayoutVars>
      </dgm:prSet>
      <dgm:spPr/>
    </dgm:pt>
    <dgm:pt modelId="{41E28B7E-8080-431F-BA31-AC1E28563DFA}" type="pres">
      <dgm:prSet presAssocID="{00298A4F-1592-465A-8F42-07CCF83970E9}" presName="compNode" presStyleCnt="0"/>
      <dgm:spPr/>
    </dgm:pt>
    <dgm:pt modelId="{3B0B4DCF-9D38-4BDE-95C1-88EB337FB249}" type="pres">
      <dgm:prSet presAssocID="{00298A4F-1592-465A-8F42-07CCF83970E9}" presName="bgRect" presStyleLbl="bgShp" presStyleIdx="0" presStyleCnt="3" custLinFactNeighborX="4533" custLinFactNeighborY="-541"/>
      <dgm:spPr/>
    </dgm:pt>
    <dgm:pt modelId="{D1953217-7BF4-465C-A9D4-65F9B35EC64F}" type="pres">
      <dgm:prSet presAssocID="{00298A4F-1592-465A-8F42-07CCF83970E9}" presName="iconRect" presStyleLbl="node1" presStyleIdx="0" presStyleCnt="3" custLinFactNeighborX="-54946" custLinFactNeighborY="-1564"/>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al"/>
        </a:ext>
      </dgm:extLst>
    </dgm:pt>
    <dgm:pt modelId="{74114758-3833-4129-A373-D180B28C9318}" type="pres">
      <dgm:prSet presAssocID="{00298A4F-1592-465A-8F42-07CCF83970E9}" presName="spaceRect" presStyleCnt="0"/>
      <dgm:spPr/>
    </dgm:pt>
    <dgm:pt modelId="{20269BA8-C0BF-4A8F-9C6B-37C135B91CF9}" type="pres">
      <dgm:prSet presAssocID="{00298A4F-1592-465A-8F42-07CCF83970E9}" presName="parTx" presStyleLbl="revTx" presStyleIdx="0" presStyleCnt="4" custScaleX="114500" custLinFactNeighborX="-6775" custLinFactNeighborY="-1489">
        <dgm:presLayoutVars>
          <dgm:chMax val="0"/>
          <dgm:chPref val="0"/>
        </dgm:presLayoutVars>
      </dgm:prSet>
      <dgm:spPr/>
    </dgm:pt>
    <dgm:pt modelId="{F310EAAD-777B-49B5-973F-3176F295671B}" type="pres">
      <dgm:prSet presAssocID="{830E104C-6AB1-4096-93BC-8D1D98096EB1}" presName="sibTrans" presStyleCnt="0"/>
      <dgm:spPr/>
    </dgm:pt>
    <dgm:pt modelId="{14D32523-D9BB-415A-A1D0-2CE17C29A631}" type="pres">
      <dgm:prSet presAssocID="{F36A20D0-9CB9-44D6-BD51-B74264C1E80F}" presName="compNode" presStyleCnt="0"/>
      <dgm:spPr/>
    </dgm:pt>
    <dgm:pt modelId="{0DDAD093-906A-4317-BD15-E921F02E575B}" type="pres">
      <dgm:prSet presAssocID="{F36A20D0-9CB9-44D6-BD51-B74264C1E80F}" presName="bgRect" presStyleLbl="bgShp" presStyleIdx="1" presStyleCnt="3" custScaleY="113969" custLinFactNeighborX="3876" custLinFactNeighborY="2393"/>
      <dgm:spPr/>
    </dgm:pt>
    <dgm:pt modelId="{3068453C-E2C7-40CB-8186-0763B8E901E8}" type="pres">
      <dgm:prSet presAssocID="{F36A20D0-9CB9-44D6-BD51-B74264C1E80F}" presName="iconRect" presStyleLbl="node1" presStyleIdx="1" presStyleCnt="3" custLinFactNeighborX="-54946" custLinFactNeighborY="4350"/>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C7363642-7997-4B05-8921-A2C86D817BB8}" type="pres">
      <dgm:prSet presAssocID="{F36A20D0-9CB9-44D6-BD51-B74264C1E80F}" presName="spaceRect" presStyleCnt="0"/>
      <dgm:spPr/>
    </dgm:pt>
    <dgm:pt modelId="{06ABC564-8B21-4D64-9A31-9693FD00BAE2}" type="pres">
      <dgm:prSet presAssocID="{F36A20D0-9CB9-44D6-BD51-B74264C1E80F}" presName="parTx" presStyleLbl="revTx" presStyleIdx="1" presStyleCnt="4" custScaleX="115398" custLinFactNeighborX="-18687" custLinFactNeighborY="2342">
        <dgm:presLayoutVars>
          <dgm:chMax val="0"/>
          <dgm:chPref val="0"/>
        </dgm:presLayoutVars>
      </dgm:prSet>
      <dgm:spPr/>
    </dgm:pt>
    <dgm:pt modelId="{3E286304-A15C-4512-9DF9-6A3D7180CF90}" type="pres">
      <dgm:prSet presAssocID="{F36A20D0-9CB9-44D6-BD51-B74264C1E80F}" presName="desTx" presStyleLbl="revTx" presStyleIdx="2" presStyleCnt="4" custScaleX="169322" custLinFactNeighborX="-9480">
        <dgm:presLayoutVars/>
      </dgm:prSet>
      <dgm:spPr/>
    </dgm:pt>
    <dgm:pt modelId="{295F2CF2-0A0A-44A8-B560-1BEF6F47E627}" type="pres">
      <dgm:prSet presAssocID="{B3DF4C6E-89F6-41B3-9A1E-695512308114}" presName="sibTrans" presStyleCnt="0"/>
      <dgm:spPr/>
    </dgm:pt>
    <dgm:pt modelId="{248E40FD-2061-4DA1-8A3A-49F5C70101EC}" type="pres">
      <dgm:prSet presAssocID="{BA9E7090-6C09-4BC4-AFEA-266969E13633}" presName="compNode" presStyleCnt="0"/>
      <dgm:spPr/>
    </dgm:pt>
    <dgm:pt modelId="{710C4964-308F-4F97-B4E4-EA4B21DFE5B5}" type="pres">
      <dgm:prSet presAssocID="{BA9E7090-6C09-4BC4-AFEA-266969E13633}" presName="bgRect" presStyleLbl="bgShp" presStyleIdx="2" presStyleCnt="3" custLinFactNeighborX="3453" custLinFactNeighborY="6120"/>
      <dgm:spPr/>
    </dgm:pt>
    <dgm:pt modelId="{AF22261A-0079-44A8-9513-6B9EF13A562A}" type="pres">
      <dgm:prSet presAssocID="{BA9E7090-6C09-4BC4-AFEA-266969E13633}" presName="iconRect" presStyleLbl="node1" presStyleIdx="2" presStyleCnt="3" custLinFactNeighborX="-54946" custLinFactNeighborY="-8022"/>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irst Aid Kit"/>
        </a:ext>
      </dgm:extLst>
    </dgm:pt>
    <dgm:pt modelId="{0CF8D61C-87EC-458D-BE81-0246457BA4D2}" type="pres">
      <dgm:prSet presAssocID="{BA9E7090-6C09-4BC4-AFEA-266969E13633}" presName="spaceRect" presStyleCnt="0"/>
      <dgm:spPr/>
    </dgm:pt>
    <dgm:pt modelId="{E83511E1-79B8-4960-A04D-11C5F8597CCF}" type="pres">
      <dgm:prSet presAssocID="{BA9E7090-6C09-4BC4-AFEA-266969E13633}" presName="parTx" presStyleLbl="revTx" presStyleIdx="3" presStyleCnt="4" custScaleX="123804" custLinFactNeighborX="-5134">
        <dgm:presLayoutVars>
          <dgm:chMax val="0"/>
          <dgm:chPref val="0"/>
        </dgm:presLayoutVars>
      </dgm:prSet>
      <dgm:spPr/>
    </dgm:pt>
  </dgm:ptLst>
  <dgm:cxnLst>
    <dgm:cxn modelId="{4F38B815-0BA4-664E-8E28-8F848617C4A5}" type="presOf" srcId="{BA9E7090-6C09-4BC4-AFEA-266969E13633}" destId="{E83511E1-79B8-4960-A04D-11C5F8597CCF}" srcOrd="0" destOrd="0" presId="urn:microsoft.com/office/officeart/2018/2/layout/IconVerticalSolidList"/>
    <dgm:cxn modelId="{1C439A1B-D469-4536-BD1B-5326DD12DD75}" srcId="{752D8F89-6FE9-41B8-A535-1ECA1CE899B4}" destId="{F36A20D0-9CB9-44D6-BD51-B74264C1E80F}" srcOrd="1" destOrd="0" parTransId="{4957E823-7D86-4C5C-B109-19E9B6506275}" sibTransId="{B3DF4C6E-89F6-41B3-9A1E-695512308114}"/>
    <dgm:cxn modelId="{C2B1B91D-AB53-4760-95A6-F5C60BC90DC3}" srcId="{752D8F89-6FE9-41B8-A535-1ECA1CE899B4}" destId="{BA9E7090-6C09-4BC4-AFEA-266969E13633}" srcOrd="2" destOrd="0" parTransId="{EF0BEC99-9FA1-4A8D-A931-56FD74F6FCC6}" sibTransId="{73B9D386-6836-47C4-AFFB-B6C55C09C380}"/>
    <dgm:cxn modelId="{034A2A83-1279-1B47-88C4-E6FEAA6FC6E6}" type="presOf" srcId="{752D8F89-6FE9-41B8-A535-1ECA1CE899B4}" destId="{735F095C-7093-4F8C-8BFF-9CC9294A2F48}" srcOrd="0" destOrd="0" presId="urn:microsoft.com/office/officeart/2018/2/layout/IconVerticalSolidList"/>
    <dgm:cxn modelId="{00A13388-F84B-AF45-AB72-B687AA1D2823}" type="presOf" srcId="{00298A4F-1592-465A-8F42-07CCF83970E9}" destId="{20269BA8-C0BF-4A8F-9C6B-37C135B91CF9}" srcOrd="0" destOrd="0" presId="urn:microsoft.com/office/officeart/2018/2/layout/IconVerticalSolidList"/>
    <dgm:cxn modelId="{5CE432B4-B836-4DDD-A4F7-9517FA69BDA1}" srcId="{F36A20D0-9CB9-44D6-BD51-B74264C1E80F}" destId="{4DF5A840-2A23-4DC4-8125-F068DBD97A3C}" srcOrd="0" destOrd="0" parTransId="{B08F6A19-B551-4E0E-8462-1B6C299C8329}" sibTransId="{CB36BB83-2B72-4128-8D03-9E620A952515}"/>
    <dgm:cxn modelId="{2D1B88B9-A16A-A14A-97D6-D3DE03231655}" type="presOf" srcId="{4DF5A840-2A23-4DC4-8125-F068DBD97A3C}" destId="{3E286304-A15C-4512-9DF9-6A3D7180CF90}" srcOrd="0" destOrd="0" presId="urn:microsoft.com/office/officeart/2018/2/layout/IconVerticalSolidList"/>
    <dgm:cxn modelId="{F270BBBC-C359-4A50-95F6-F790E8213166}" srcId="{752D8F89-6FE9-41B8-A535-1ECA1CE899B4}" destId="{00298A4F-1592-465A-8F42-07CCF83970E9}" srcOrd="0" destOrd="0" parTransId="{6564A441-6A22-4694-BECF-7272171258F0}" sibTransId="{830E104C-6AB1-4096-93BC-8D1D98096EB1}"/>
    <dgm:cxn modelId="{62BF84D1-73D3-1C4A-BDD2-1F1BAC799FE4}" type="presOf" srcId="{F36A20D0-9CB9-44D6-BD51-B74264C1E80F}" destId="{06ABC564-8B21-4D64-9A31-9693FD00BAE2}" srcOrd="0" destOrd="0" presId="urn:microsoft.com/office/officeart/2018/2/layout/IconVerticalSolidList"/>
    <dgm:cxn modelId="{47DB02F5-9872-A94C-83B2-0FDC4002CD5C}" type="presOf" srcId="{D40A7ECE-99B6-4638-AF88-607EB9DD935E}" destId="{3E286304-A15C-4512-9DF9-6A3D7180CF90}" srcOrd="0" destOrd="1" presId="urn:microsoft.com/office/officeart/2018/2/layout/IconVerticalSolidList"/>
    <dgm:cxn modelId="{0C8328F8-C826-4CFB-B127-D27C03C21CC9}" srcId="{F36A20D0-9CB9-44D6-BD51-B74264C1E80F}" destId="{D40A7ECE-99B6-4638-AF88-607EB9DD935E}" srcOrd="1" destOrd="0" parTransId="{BE81790A-4BB0-4D47-9226-80716BDB5D81}" sibTransId="{2B13109E-A170-4141-B9A2-099A5395B9F1}"/>
    <dgm:cxn modelId="{2315D9A3-22E5-584F-BB9E-649D39002ABD}" type="presParOf" srcId="{735F095C-7093-4F8C-8BFF-9CC9294A2F48}" destId="{41E28B7E-8080-431F-BA31-AC1E28563DFA}" srcOrd="0" destOrd="0" presId="urn:microsoft.com/office/officeart/2018/2/layout/IconVerticalSolidList"/>
    <dgm:cxn modelId="{9D805850-FA6B-DA4F-868E-20130AB743F4}" type="presParOf" srcId="{41E28B7E-8080-431F-BA31-AC1E28563DFA}" destId="{3B0B4DCF-9D38-4BDE-95C1-88EB337FB249}" srcOrd="0" destOrd="0" presId="urn:microsoft.com/office/officeart/2018/2/layout/IconVerticalSolidList"/>
    <dgm:cxn modelId="{A47FFB83-0150-BF4D-9E3C-6FB7933E17EE}" type="presParOf" srcId="{41E28B7E-8080-431F-BA31-AC1E28563DFA}" destId="{D1953217-7BF4-465C-A9D4-65F9B35EC64F}" srcOrd="1" destOrd="0" presId="urn:microsoft.com/office/officeart/2018/2/layout/IconVerticalSolidList"/>
    <dgm:cxn modelId="{FA1D2E00-33B7-B549-AF42-98ED306511F3}" type="presParOf" srcId="{41E28B7E-8080-431F-BA31-AC1E28563DFA}" destId="{74114758-3833-4129-A373-D180B28C9318}" srcOrd="2" destOrd="0" presId="urn:microsoft.com/office/officeart/2018/2/layout/IconVerticalSolidList"/>
    <dgm:cxn modelId="{8FFFF4E8-FAF3-5C40-931B-7B47ED336F01}" type="presParOf" srcId="{41E28B7E-8080-431F-BA31-AC1E28563DFA}" destId="{20269BA8-C0BF-4A8F-9C6B-37C135B91CF9}" srcOrd="3" destOrd="0" presId="urn:microsoft.com/office/officeart/2018/2/layout/IconVerticalSolidList"/>
    <dgm:cxn modelId="{9A1EB15B-3FA4-7342-8986-2329DBE9F6FB}" type="presParOf" srcId="{735F095C-7093-4F8C-8BFF-9CC9294A2F48}" destId="{F310EAAD-777B-49B5-973F-3176F295671B}" srcOrd="1" destOrd="0" presId="urn:microsoft.com/office/officeart/2018/2/layout/IconVerticalSolidList"/>
    <dgm:cxn modelId="{F7259625-E129-7C4C-AE9C-72AE22C92E0D}" type="presParOf" srcId="{735F095C-7093-4F8C-8BFF-9CC9294A2F48}" destId="{14D32523-D9BB-415A-A1D0-2CE17C29A631}" srcOrd="2" destOrd="0" presId="urn:microsoft.com/office/officeart/2018/2/layout/IconVerticalSolidList"/>
    <dgm:cxn modelId="{E8CCFD77-576F-EE42-BEDF-E2167D96E67B}" type="presParOf" srcId="{14D32523-D9BB-415A-A1D0-2CE17C29A631}" destId="{0DDAD093-906A-4317-BD15-E921F02E575B}" srcOrd="0" destOrd="0" presId="urn:microsoft.com/office/officeart/2018/2/layout/IconVerticalSolidList"/>
    <dgm:cxn modelId="{0A929636-C66F-E94F-BD12-2708B225933A}" type="presParOf" srcId="{14D32523-D9BB-415A-A1D0-2CE17C29A631}" destId="{3068453C-E2C7-40CB-8186-0763B8E901E8}" srcOrd="1" destOrd="0" presId="urn:microsoft.com/office/officeart/2018/2/layout/IconVerticalSolidList"/>
    <dgm:cxn modelId="{D91EB41E-D6E0-2346-B573-741B8D8C66DA}" type="presParOf" srcId="{14D32523-D9BB-415A-A1D0-2CE17C29A631}" destId="{C7363642-7997-4B05-8921-A2C86D817BB8}" srcOrd="2" destOrd="0" presId="urn:microsoft.com/office/officeart/2018/2/layout/IconVerticalSolidList"/>
    <dgm:cxn modelId="{E0ABB84B-1CFA-8A4C-A2A3-81D8BE7EA717}" type="presParOf" srcId="{14D32523-D9BB-415A-A1D0-2CE17C29A631}" destId="{06ABC564-8B21-4D64-9A31-9693FD00BAE2}" srcOrd="3" destOrd="0" presId="urn:microsoft.com/office/officeart/2018/2/layout/IconVerticalSolidList"/>
    <dgm:cxn modelId="{215F0E9A-BD8A-9442-896D-845A06333DDB}" type="presParOf" srcId="{14D32523-D9BB-415A-A1D0-2CE17C29A631}" destId="{3E286304-A15C-4512-9DF9-6A3D7180CF90}" srcOrd="4" destOrd="0" presId="urn:microsoft.com/office/officeart/2018/2/layout/IconVerticalSolidList"/>
    <dgm:cxn modelId="{B6FE918F-F363-DE42-9762-2B7F416010B7}" type="presParOf" srcId="{735F095C-7093-4F8C-8BFF-9CC9294A2F48}" destId="{295F2CF2-0A0A-44A8-B560-1BEF6F47E627}" srcOrd="3" destOrd="0" presId="urn:microsoft.com/office/officeart/2018/2/layout/IconVerticalSolidList"/>
    <dgm:cxn modelId="{4DC01411-D2B6-C747-A11A-C27C21759D19}" type="presParOf" srcId="{735F095C-7093-4F8C-8BFF-9CC9294A2F48}" destId="{248E40FD-2061-4DA1-8A3A-49F5C70101EC}" srcOrd="4" destOrd="0" presId="urn:microsoft.com/office/officeart/2018/2/layout/IconVerticalSolidList"/>
    <dgm:cxn modelId="{39A8C3C4-13DA-1847-8663-5818F837652A}" type="presParOf" srcId="{248E40FD-2061-4DA1-8A3A-49F5C70101EC}" destId="{710C4964-308F-4F97-B4E4-EA4B21DFE5B5}" srcOrd="0" destOrd="0" presId="urn:microsoft.com/office/officeart/2018/2/layout/IconVerticalSolidList"/>
    <dgm:cxn modelId="{3694BF97-9652-2E44-94C9-87D53A2B9B37}" type="presParOf" srcId="{248E40FD-2061-4DA1-8A3A-49F5C70101EC}" destId="{AF22261A-0079-44A8-9513-6B9EF13A562A}" srcOrd="1" destOrd="0" presId="urn:microsoft.com/office/officeart/2018/2/layout/IconVerticalSolidList"/>
    <dgm:cxn modelId="{60C39BDF-6371-344E-9CD9-C8EBE606B82A}" type="presParOf" srcId="{248E40FD-2061-4DA1-8A3A-49F5C70101EC}" destId="{0CF8D61C-87EC-458D-BE81-0246457BA4D2}" srcOrd="2" destOrd="0" presId="urn:microsoft.com/office/officeart/2018/2/layout/IconVerticalSolidList"/>
    <dgm:cxn modelId="{ED645B69-7563-1943-A17B-59E2F2A5FDBC}" type="presParOf" srcId="{248E40FD-2061-4DA1-8A3A-49F5C70101EC}" destId="{E83511E1-79B8-4960-A04D-11C5F8597CC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47AD9B-D370-40F3-8A83-B8955F4D5B3B}"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8C78D487-2999-4550-86E0-66775CFA81C2}">
      <dgm:prSet/>
      <dgm:spPr/>
      <dgm:t>
        <a:bodyPr/>
        <a:lstStyle/>
        <a:p>
          <a:r>
            <a:rPr lang="en-US" dirty="0"/>
            <a:t>RETAIN KY resources to navigate health, vocational, and social services</a:t>
          </a:r>
        </a:p>
      </dgm:t>
    </dgm:pt>
    <dgm:pt modelId="{F8FFBD77-BC05-4632-8033-012D6BC3F933}" type="parTrans" cxnId="{EAAF4DEF-2BA1-4A8C-8A03-3D6659E380D2}">
      <dgm:prSet/>
      <dgm:spPr/>
      <dgm:t>
        <a:bodyPr/>
        <a:lstStyle/>
        <a:p>
          <a:endParaRPr lang="en-US"/>
        </a:p>
      </dgm:t>
    </dgm:pt>
    <dgm:pt modelId="{3BCC088B-C671-4AE0-9A84-09D33E3EFC13}" type="sibTrans" cxnId="{EAAF4DEF-2BA1-4A8C-8A03-3D6659E380D2}">
      <dgm:prSet/>
      <dgm:spPr/>
      <dgm:t>
        <a:bodyPr/>
        <a:lstStyle/>
        <a:p>
          <a:endParaRPr lang="en-US"/>
        </a:p>
      </dgm:t>
    </dgm:pt>
    <dgm:pt modelId="{32A10E85-0B6F-884D-B075-01FCF2C80506}">
      <dgm:prSet/>
      <dgm:spPr/>
      <dgm:t>
        <a:bodyPr/>
        <a:lstStyle/>
        <a:p>
          <a:r>
            <a:rPr lang="en-US" dirty="0"/>
            <a:t>Peer support to identify strategies to balance health and work priorities and develop advocacy skills</a:t>
          </a:r>
        </a:p>
      </dgm:t>
    </dgm:pt>
    <dgm:pt modelId="{1D345C50-1E73-5544-B99D-BB113D73C622}" type="parTrans" cxnId="{4784E698-003F-DE41-8716-512974C1673E}">
      <dgm:prSet/>
      <dgm:spPr/>
      <dgm:t>
        <a:bodyPr/>
        <a:lstStyle/>
        <a:p>
          <a:endParaRPr lang="en-US"/>
        </a:p>
      </dgm:t>
    </dgm:pt>
    <dgm:pt modelId="{555C29A6-1537-2749-8F28-F162F4F96C43}" type="sibTrans" cxnId="{4784E698-003F-DE41-8716-512974C1673E}">
      <dgm:prSet/>
      <dgm:spPr/>
      <dgm:t>
        <a:bodyPr/>
        <a:lstStyle/>
        <a:p>
          <a:endParaRPr lang="en-US"/>
        </a:p>
      </dgm:t>
    </dgm:pt>
    <dgm:pt modelId="{102008A1-F5E3-0A41-B1B5-988D6DAFDFF6}">
      <dgm:prSet/>
      <dgm:spPr/>
      <dgm:t>
        <a:bodyPr/>
        <a:lstStyle/>
        <a:p>
          <a:r>
            <a:rPr lang="en-US" dirty="0"/>
            <a:t>Health care provider treatment plans that includes stay-at-work or return-to work-options</a:t>
          </a:r>
        </a:p>
      </dgm:t>
    </dgm:pt>
    <dgm:pt modelId="{DBFCC8D5-CC0E-B54A-A3ED-EDFCA6C5308E}" type="parTrans" cxnId="{8532BEAB-00A1-D94C-9095-9CB9976F3FEC}">
      <dgm:prSet/>
      <dgm:spPr/>
    </dgm:pt>
    <dgm:pt modelId="{97B87B18-0E76-8941-8A74-8F27BCE248B2}" type="sibTrans" cxnId="{8532BEAB-00A1-D94C-9095-9CB9976F3FEC}">
      <dgm:prSet/>
      <dgm:spPr/>
    </dgm:pt>
    <dgm:pt modelId="{001ED38D-2484-D041-B523-8BDE0EC1ECC5}" type="pres">
      <dgm:prSet presAssocID="{2747AD9B-D370-40F3-8A83-B8955F4D5B3B}" presName="hierChild1" presStyleCnt="0">
        <dgm:presLayoutVars>
          <dgm:chPref val="1"/>
          <dgm:dir/>
          <dgm:animOne val="branch"/>
          <dgm:animLvl val="lvl"/>
          <dgm:resizeHandles/>
        </dgm:presLayoutVars>
      </dgm:prSet>
      <dgm:spPr/>
    </dgm:pt>
    <dgm:pt modelId="{7217C005-CE82-E04C-ACF6-CE68061A791D}" type="pres">
      <dgm:prSet presAssocID="{8C78D487-2999-4550-86E0-66775CFA81C2}" presName="hierRoot1" presStyleCnt="0"/>
      <dgm:spPr/>
    </dgm:pt>
    <dgm:pt modelId="{407F6DA5-DD20-454A-9B1F-E8885ACB0CFF}" type="pres">
      <dgm:prSet presAssocID="{8C78D487-2999-4550-86E0-66775CFA81C2}" presName="composite" presStyleCnt="0"/>
      <dgm:spPr/>
    </dgm:pt>
    <dgm:pt modelId="{FB89E929-5D8D-744B-A988-48FB44134679}" type="pres">
      <dgm:prSet presAssocID="{8C78D487-2999-4550-86E0-66775CFA81C2}" presName="background" presStyleLbl="node0" presStyleIdx="0" presStyleCnt="3"/>
      <dgm:spPr/>
    </dgm:pt>
    <dgm:pt modelId="{839E21D7-F7B0-F740-97F6-4683F65912EA}" type="pres">
      <dgm:prSet presAssocID="{8C78D487-2999-4550-86E0-66775CFA81C2}" presName="text" presStyleLbl="fgAcc0" presStyleIdx="0" presStyleCnt="3">
        <dgm:presLayoutVars>
          <dgm:chPref val="3"/>
        </dgm:presLayoutVars>
      </dgm:prSet>
      <dgm:spPr/>
    </dgm:pt>
    <dgm:pt modelId="{144FA259-1991-4A41-B29A-070B02A60456}" type="pres">
      <dgm:prSet presAssocID="{8C78D487-2999-4550-86E0-66775CFA81C2}" presName="hierChild2" presStyleCnt="0"/>
      <dgm:spPr/>
    </dgm:pt>
    <dgm:pt modelId="{3DAA0712-57FF-D640-8CE1-585ABC5631CE}" type="pres">
      <dgm:prSet presAssocID="{102008A1-F5E3-0A41-B1B5-988D6DAFDFF6}" presName="hierRoot1" presStyleCnt="0"/>
      <dgm:spPr/>
    </dgm:pt>
    <dgm:pt modelId="{310D8461-0D32-9244-8026-CE814463453C}" type="pres">
      <dgm:prSet presAssocID="{102008A1-F5E3-0A41-B1B5-988D6DAFDFF6}" presName="composite" presStyleCnt="0"/>
      <dgm:spPr/>
    </dgm:pt>
    <dgm:pt modelId="{3BCE6266-AB8F-CC4B-A66A-F453938A8E85}" type="pres">
      <dgm:prSet presAssocID="{102008A1-F5E3-0A41-B1B5-988D6DAFDFF6}" presName="background" presStyleLbl="node0" presStyleIdx="1" presStyleCnt="3"/>
      <dgm:spPr/>
    </dgm:pt>
    <dgm:pt modelId="{4ED49772-8647-1F43-A54B-A03BA5698240}" type="pres">
      <dgm:prSet presAssocID="{102008A1-F5E3-0A41-B1B5-988D6DAFDFF6}" presName="text" presStyleLbl="fgAcc0" presStyleIdx="1" presStyleCnt="3">
        <dgm:presLayoutVars>
          <dgm:chPref val="3"/>
        </dgm:presLayoutVars>
      </dgm:prSet>
      <dgm:spPr/>
    </dgm:pt>
    <dgm:pt modelId="{BF190AA7-8A9D-E145-BF66-2C2F8004780C}" type="pres">
      <dgm:prSet presAssocID="{102008A1-F5E3-0A41-B1B5-988D6DAFDFF6}" presName="hierChild2" presStyleCnt="0"/>
      <dgm:spPr/>
    </dgm:pt>
    <dgm:pt modelId="{6E294536-12B3-5F4B-97D0-32EEC801ED6E}" type="pres">
      <dgm:prSet presAssocID="{32A10E85-0B6F-884D-B075-01FCF2C80506}" presName="hierRoot1" presStyleCnt="0"/>
      <dgm:spPr/>
    </dgm:pt>
    <dgm:pt modelId="{C919E05A-2495-364D-8FAB-03EDDF165DFE}" type="pres">
      <dgm:prSet presAssocID="{32A10E85-0B6F-884D-B075-01FCF2C80506}" presName="composite" presStyleCnt="0"/>
      <dgm:spPr/>
    </dgm:pt>
    <dgm:pt modelId="{084E8C82-F0EF-AF4A-85BA-FA2F596D3908}" type="pres">
      <dgm:prSet presAssocID="{32A10E85-0B6F-884D-B075-01FCF2C80506}" presName="background" presStyleLbl="node0" presStyleIdx="2" presStyleCnt="3"/>
      <dgm:spPr/>
    </dgm:pt>
    <dgm:pt modelId="{11A7CEA5-7771-B844-9D0E-6DDCCA95C767}" type="pres">
      <dgm:prSet presAssocID="{32A10E85-0B6F-884D-B075-01FCF2C80506}" presName="text" presStyleLbl="fgAcc0" presStyleIdx="2" presStyleCnt="3">
        <dgm:presLayoutVars>
          <dgm:chPref val="3"/>
        </dgm:presLayoutVars>
      </dgm:prSet>
      <dgm:spPr/>
    </dgm:pt>
    <dgm:pt modelId="{28B388A1-42DA-6F48-9320-3AAB9B9AF6B9}" type="pres">
      <dgm:prSet presAssocID="{32A10E85-0B6F-884D-B075-01FCF2C80506}" presName="hierChild2" presStyleCnt="0"/>
      <dgm:spPr/>
    </dgm:pt>
  </dgm:ptLst>
  <dgm:cxnLst>
    <dgm:cxn modelId="{F4ED2704-6CC1-854D-ADA8-FCA2270006A1}" type="presOf" srcId="{8C78D487-2999-4550-86E0-66775CFA81C2}" destId="{839E21D7-F7B0-F740-97F6-4683F65912EA}" srcOrd="0" destOrd="0" presId="urn:microsoft.com/office/officeart/2005/8/layout/hierarchy1"/>
    <dgm:cxn modelId="{22963474-436A-3C40-8408-5A4849517220}" type="presOf" srcId="{32A10E85-0B6F-884D-B075-01FCF2C80506}" destId="{11A7CEA5-7771-B844-9D0E-6DDCCA95C767}" srcOrd="0" destOrd="0" presId="urn:microsoft.com/office/officeart/2005/8/layout/hierarchy1"/>
    <dgm:cxn modelId="{4784E698-003F-DE41-8716-512974C1673E}" srcId="{2747AD9B-D370-40F3-8A83-B8955F4D5B3B}" destId="{32A10E85-0B6F-884D-B075-01FCF2C80506}" srcOrd="2" destOrd="0" parTransId="{1D345C50-1E73-5544-B99D-BB113D73C622}" sibTransId="{555C29A6-1537-2749-8F28-F162F4F96C43}"/>
    <dgm:cxn modelId="{8532BEAB-00A1-D94C-9095-9CB9976F3FEC}" srcId="{2747AD9B-D370-40F3-8A83-B8955F4D5B3B}" destId="{102008A1-F5E3-0A41-B1B5-988D6DAFDFF6}" srcOrd="1" destOrd="0" parTransId="{DBFCC8D5-CC0E-B54A-A3ED-EDFCA6C5308E}" sibTransId="{97B87B18-0E76-8941-8A74-8F27BCE248B2}"/>
    <dgm:cxn modelId="{C3BD98BB-B87C-7842-AE80-D89CCEEF9B8E}" type="presOf" srcId="{2747AD9B-D370-40F3-8A83-B8955F4D5B3B}" destId="{001ED38D-2484-D041-B523-8BDE0EC1ECC5}" srcOrd="0" destOrd="0" presId="urn:microsoft.com/office/officeart/2005/8/layout/hierarchy1"/>
    <dgm:cxn modelId="{B62915C9-AA65-4245-A776-40026BF1C62D}" type="presOf" srcId="{102008A1-F5E3-0A41-B1B5-988D6DAFDFF6}" destId="{4ED49772-8647-1F43-A54B-A03BA5698240}" srcOrd="0" destOrd="0" presId="urn:microsoft.com/office/officeart/2005/8/layout/hierarchy1"/>
    <dgm:cxn modelId="{EAAF4DEF-2BA1-4A8C-8A03-3D6659E380D2}" srcId="{2747AD9B-D370-40F3-8A83-B8955F4D5B3B}" destId="{8C78D487-2999-4550-86E0-66775CFA81C2}" srcOrd="0" destOrd="0" parTransId="{F8FFBD77-BC05-4632-8033-012D6BC3F933}" sibTransId="{3BCC088B-C671-4AE0-9A84-09D33E3EFC13}"/>
    <dgm:cxn modelId="{45E1A1DF-2939-D242-8034-7F0155C8015A}" type="presParOf" srcId="{001ED38D-2484-D041-B523-8BDE0EC1ECC5}" destId="{7217C005-CE82-E04C-ACF6-CE68061A791D}" srcOrd="0" destOrd="0" presId="urn:microsoft.com/office/officeart/2005/8/layout/hierarchy1"/>
    <dgm:cxn modelId="{2FC17A95-1629-C542-9D33-FBE57F5EFC2C}" type="presParOf" srcId="{7217C005-CE82-E04C-ACF6-CE68061A791D}" destId="{407F6DA5-DD20-454A-9B1F-E8885ACB0CFF}" srcOrd="0" destOrd="0" presId="urn:microsoft.com/office/officeart/2005/8/layout/hierarchy1"/>
    <dgm:cxn modelId="{D2C608C0-DE23-8947-8239-0D0DD8094557}" type="presParOf" srcId="{407F6DA5-DD20-454A-9B1F-E8885ACB0CFF}" destId="{FB89E929-5D8D-744B-A988-48FB44134679}" srcOrd="0" destOrd="0" presId="urn:microsoft.com/office/officeart/2005/8/layout/hierarchy1"/>
    <dgm:cxn modelId="{76029B53-C92A-7748-84E2-4E7624C68341}" type="presParOf" srcId="{407F6DA5-DD20-454A-9B1F-E8885ACB0CFF}" destId="{839E21D7-F7B0-F740-97F6-4683F65912EA}" srcOrd="1" destOrd="0" presId="urn:microsoft.com/office/officeart/2005/8/layout/hierarchy1"/>
    <dgm:cxn modelId="{ED8C5FBB-5F38-B74B-95CC-70EB604CECA7}" type="presParOf" srcId="{7217C005-CE82-E04C-ACF6-CE68061A791D}" destId="{144FA259-1991-4A41-B29A-070B02A60456}" srcOrd="1" destOrd="0" presId="urn:microsoft.com/office/officeart/2005/8/layout/hierarchy1"/>
    <dgm:cxn modelId="{811B44ED-1187-FA4D-BC0A-7CF79F3E13D0}" type="presParOf" srcId="{001ED38D-2484-D041-B523-8BDE0EC1ECC5}" destId="{3DAA0712-57FF-D640-8CE1-585ABC5631CE}" srcOrd="1" destOrd="0" presId="urn:microsoft.com/office/officeart/2005/8/layout/hierarchy1"/>
    <dgm:cxn modelId="{36590A0D-24A5-2E4C-B9E9-3E347EB6FCBF}" type="presParOf" srcId="{3DAA0712-57FF-D640-8CE1-585ABC5631CE}" destId="{310D8461-0D32-9244-8026-CE814463453C}" srcOrd="0" destOrd="0" presId="urn:microsoft.com/office/officeart/2005/8/layout/hierarchy1"/>
    <dgm:cxn modelId="{CB112E3B-698B-AA48-9062-D92DAACFB621}" type="presParOf" srcId="{310D8461-0D32-9244-8026-CE814463453C}" destId="{3BCE6266-AB8F-CC4B-A66A-F453938A8E85}" srcOrd="0" destOrd="0" presId="urn:microsoft.com/office/officeart/2005/8/layout/hierarchy1"/>
    <dgm:cxn modelId="{8E933674-7C98-964F-A4C8-C4818671A824}" type="presParOf" srcId="{310D8461-0D32-9244-8026-CE814463453C}" destId="{4ED49772-8647-1F43-A54B-A03BA5698240}" srcOrd="1" destOrd="0" presId="urn:microsoft.com/office/officeart/2005/8/layout/hierarchy1"/>
    <dgm:cxn modelId="{8265CB00-3451-0C4E-BF01-2C32A2384D25}" type="presParOf" srcId="{3DAA0712-57FF-D640-8CE1-585ABC5631CE}" destId="{BF190AA7-8A9D-E145-BF66-2C2F8004780C}" srcOrd="1" destOrd="0" presId="urn:microsoft.com/office/officeart/2005/8/layout/hierarchy1"/>
    <dgm:cxn modelId="{A086A49D-D4C7-BE44-BD63-0F7F3607A2D7}" type="presParOf" srcId="{001ED38D-2484-D041-B523-8BDE0EC1ECC5}" destId="{6E294536-12B3-5F4B-97D0-32EEC801ED6E}" srcOrd="2" destOrd="0" presId="urn:microsoft.com/office/officeart/2005/8/layout/hierarchy1"/>
    <dgm:cxn modelId="{F702D1D9-F447-F84D-9022-F7FB84267AB4}" type="presParOf" srcId="{6E294536-12B3-5F4B-97D0-32EEC801ED6E}" destId="{C919E05A-2495-364D-8FAB-03EDDF165DFE}" srcOrd="0" destOrd="0" presId="urn:microsoft.com/office/officeart/2005/8/layout/hierarchy1"/>
    <dgm:cxn modelId="{12930C21-89EE-C940-B44F-EE62D700BD51}" type="presParOf" srcId="{C919E05A-2495-364D-8FAB-03EDDF165DFE}" destId="{084E8C82-F0EF-AF4A-85BA-FA2F596D3908}" srcOrd="0" destOrd="0" presId="urn:microsoft.com/office/officeart/2005/8/layout/hierarchy1"/>
    <dgm:cxn modelId="{8D304FA3-8FA7-6845-8174-54A3351ACBF5}" type="presParOf" srcId="{C919E05A-2495-364D-8FAB-03EDDF165DFE}" destId="{11A7CEA5-7771-B844-9D0E-6DDCCA95C767}" srcOrd="1" destOrd="0" presId="urn:microsoft.com/office/officeart/2005/8/layout/hierarchy1"/>
    <dgm:cxn modelId="{89D2D1E5-5485-3F4A-910D-790C0C89F12F}" type="presParOf" srcId="{6E294536-12B3-5F4B-97D0-32EEC801ED6E}" destId="{28B388A1-42DA-6F48-9320-3AAB9B9AF6B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EB36315-560A-47E1-92D3-37A385D988B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9FBB78D-F8FA-4AC6-AFF3-0F664135F273}">
      <dgm:prSet custT="1"/>
      <dgm:spPr/>
      <dgm:t>
        <a:bodyPr/>
        <a:lstStyle/>
        <a:p>
          <a:pPr algn="l">
            <a:lnSpc>
              <a:spcPct val="100000"/>
            </a:lnSpc>
            <a:spcAft>
              <a:spcPts val="900"/>
            </a:spcAft>
          </a:pPr>
          <a:r>
            <a:rPr lang="en-US" sz="2600" dirty="0"/>
            <a:t>Injury or illness occurred off the job. This includes:</a:t>
          </a:r>
        </a:p>
        <a:p>
          <a:pPr algn="l">
            <a:lnSpc>
              <a:spcPct val="100000"/>
            </a:lnSpc>
            <a:spcAft>
              <a:spcPts val="900"/>
            </a:spcAft>
          </a:pPr>
          <a:r>
            <a:rPr lang="en-US" sz="2600" dirty="0"/>
            <a:t>People who are currently working, but are at risk of not staying at work</a:t>
          </a:r>
        </a:p>
        <a:p>
          <a:pPr algn="ctr">
            <a:lnSpc>
              <a:spcPct val="100000"/>
            </a:lnSpc>
            <a:spcAft>
              <a:spcPts val="900"/>
            </a:spcAft>
          </a:pPr>
          <a:r>
            <a:rPr lang="en-US" sz="2600" dirty="0"/>
            <a:t>OR</a:t>
          </a:r>
        </a:p>
        <a:p>
          <a:pPr algn="l">
            <a:lnSpc>
              <a:spcPct val="100000"/>
            </a:lnSpc>
            <a:spcAft>
              <a:spcPts val="900"/>
            </a:spcAft>
          </a:pPr>
          <a:r>
            <a:rPr lang="en-US" sz="2600" dirty="0"/>
            <a:t>People who have been employed within the last 12 months</a:t>
          </a:r>
        </a:p>
      </dgm:t>
    </dgm:pt>
    <dgm:pt modelId="{28CB4527-CAC5-4983-91F8-EADE3E4FEA9F}" type="parTrans" cxnId="{917DA925-85BF-400F-82FB-292FB8A7CD2B}">
      <dgm:prSet/>
      <dgm:spPr/>
      <dgm:t>
        <a:bodyPr/>
        <a:lstStyle/>
        <a:p>
          <a:endParaRPr lang="en-US"/>
        </a:p>
      </dgm:t>
    </dgm:pt>
    <dgm:pt modelId="{6B21746D-85DE-4EDF-B474-AC4947440CEE}" type="sibTrans" cxnId="{917DA925-85BF-400F-82FB-292FB8A7CD2B}">
      <dgm:prSet/>
      <dgm:spPr/>
      <dgm:t>
        <a:bodyPr/>
        <a:lstStyle/>
        <a:p>
          <a:endParaRPr lang="en-US"/>
        </a:p>
      </dgm:t>
    </dgm:pt>
    <dgm:pt modelId="{7C2E7DC2-6EB6-4276-980E-B760F2CD9FC8}">
      <dgm:prSet custT="1"/>
      <dgm:spPr/>
      <dgm:t>
        <a:bodyPr/>
        <a:lstStyle/>
        <a:p>
          <a:pPr>
            <a:lnSpc>
              <a:spcPct val="100000"/>
            </a:lnSpc>
            <a:spcAft>
              <a:spcPts val="900"/>
            </a:spcAft>
          </a:pPr>
          <a:r>
            <a:rPr lang="en-US" sz="2600" dirty="0"/>
            <a:t>Employer must be located in one of the following counties: </a:t>
          </a:r>
        </a:p>
        <a:p>
          <a:pPr>
            <a:lnSpc>
              <a:spcPct val="100000"/>
            </a:lnSpc>
            <a:spcAft>
              <a:spcPts val="900"/>
            </a:spcAft>
          </a:pPr>
          <a:r>
            <a:rPr lang="en-US" sz="2600" dirty="0"/>
            <a:t>Jefferson, Bullitt, Henry, Oldham, Shelby, Spencer, Trimble </a:t>
          </a:r>
        </a:p>
      </dgm:t>
    </dgm:pt>
    <dgm:pt modelId="{C010AD57-AB6A-4645-B272-83DD66C893C2}" type="parTrans" cxnId="{81F8DBA4-9B11-4985-9E39-4C74B347E5A6}">
      <dgm:prSet/>
      <dgm:spPr/>
      <dgm:t>
        <a:bodyPr/>
        <a:lstStyle/>
        <a:p>
          <a:endParaRPr lang="en-US"/>
        </a:p>
      </dgm:t>
    </dgm:pt>
    <dgm:pt modelId="{678B9BFE-C77C-4905-B957-65C6B1E21A10}" type="sibTrans" cxnId="{81F8DBA4-9B11-4985-9E39-4C74B347E5A6}">
      <dgm:prSet/>
      <dgm:spPr/>
      <dgm:t>
        <a:bodyPr/>
        <a:lstStyle/>
        <a:p>
          <a:endParaRPr lang="en-US"/>
        </a:p>
      </dgm:t>
    </dgm:pt>
    <dgm:pt modelId="{4C2BBE2C-A89E-47AB-9102-945379E10FD1}">
      <dgm:prSet custT="1"/>
      <dgm:spPr/>
      <dgm:t>
        <a:bodyPr/>
        <a:lstStyle/>
        <a:p>
          <a:pPr>
            <a:lnSpc>
              <a:spcPct val="100000"/>
            </a:lnSpc>
            <a:spcAft>
              <a:spcPts val="900"/>
            </a:spcAft>
          </a:pPr>
          <a:r>
            <a:rPr lang="en-US" sz="2600" dirty="0"/>
            <a:t>May </a:t>
          </a:r>
          <a:r>
            <a:rPr lang="en-US" sz="2600" b="1" i="1" dirty="0"/>
            <a:t>NOT</a:t>
          </a:r>
          <a:r>
            <a:rPr lang="en-US" sz="2600" dirty="0"/>
            <a:t> have </a:t>
          </a:r>
          <a:r>
            <a:rPr lang="en-US" sz="2600" u="sng" dirty="0"/>
            <a:t>applied</a:t>
          </a:r>
          <a:r>
            <a:rPr lang="en-US" sz="2600" dirty="0"/>
            <a:t> for or be </a:t>
          </a:r>
          <a:r>
            <a:rPr lang="en-US" sz="2600" u="sng" dirty="0"/>
            <a:t>receiving</a:t>
          </a:r>
          <a:r>
            <a:rPr lang="en-US" sz="2600" dirty="0"/>
            <a:t> federal disability benefits.</a:t>
          </a:r>
        </a:p>
      </dgm:t>
    </dgm:pt>
    <dgm:pt modelId="{41955873-7536-43FC-BC3D-673A4D40DC09}" type="parTrans" cxnId="{5E65222E-30B2-42AC-B078-0F624832CD3A}">
      <dgm:prSet/>
      <dgm:spPr/>
      <dgm:t>
        <a:bodyPr/>
        <a:lstStyle/>
        <a:p>
          <a:endParaRPr lang="en-US"/>
        </a:p>
      </dgm:t>
    </dgm:pt>
    <dgm:pt modelId="{29364A2A-D95E-4C1A-923B-6E03498BAF5F}" type="sibTrans" cxnId="{5E65222E-30B2-42AC-B078-0F624832CD3A}">
      <dgm:prSet/>
      <dgm:spPr/>
      <dgm:t>
        <a:bodyPr/>
        <a:lstStyle/>
        <a:p>
          <a:endParaRPr lang="en-US"/>
        </a:p>
      </dgm:t>
    </dgm:pt>
    <dgm:pt modelId="{615724C4-A6D2-6A4B-8CF1-15254F8305C1}" type="pres">
      <dgm:prSet presAssocID="{AEB36315-560A-47E1-92D3-37A385D988B3}" presName="linear" presStyleCnt="0">
        <dgm:presLayoutVars>
          <dgm:animLvl val="lvl"/>
          <dgm:resizeHandles val="exact"/>
        </dgm:presLayoutVars>
      </dgm:prSet>
      <dgm:spPr/>
    </dgm:pt>
    <dgm:pt modelId="{D6ABA610-1659-8B47-A967-19B7D126127F}" type="pres">
      <dgm:prSet presAssocID="{A9FBB78D-F8FA-4AC6-AFF3-0F664135F273}" presName="parentText" presStyleLbl="node1" presStyleIdx="0" presStyleCnt="3" custScaleY="196537" custLinFactNeighborX="337">
        <dgm:presLayoutVars>
          <dgm:chMax val="0"/>
          <dgm:bulletEnabled val="1"/>
        </dgm:presLayoutVars>
      </dgm:prSet>
      <dgm:spPr/>
    </dgm:pt>
    <dgm:pt modelId="{327B0985-E3B9-F645-A50F-E7159C88272A}" type="pres">
      <dgm:prSet presAssocID="{6B21746D-85DE-4EDF-B474-AC4947440CEE}" presName="spacer" presStyleCnt="0"/>
      <dgm:spPr/>
    </dgm:pt>
    <dgm:pt modelId="{3764CAB7-1A33-1448-A06F-626605E10475}" type="pres">
      <dgm:prSet presAssocID="{7C2E7DC2-6EB6-4276-980E-B760F2CD9FC8}" presName="parentText" presStyleLbl="node1" presStyleIdx="1" presStyleCnt="3" custLinFactNeighborX="337">
        <dgm:presLayoutVars>
          <dgm:chMax val="0"/>
          <dgm:bulletEnabled val="1"/>
        </dgm:presLayoutVars>
      </dgm:prSet>
      <dgm:spPr/>
    </dgm:pt>
    <dgm:pt modelId="{345FD1C2-35DD-BA49-8E24-03510ECC30F9}" type="pres">
      <dgm:prSet presAssocID="{678B9BFE-C77C-4905-B957-65C6B1E21A10}" presName="spacer" presStyleCnt="0"/>
      <dgm:spPr/>
    </dgm:pt>
    <dgm:pt modelId="{80737759-8167-A646-B1A6-3578A9DF2FB6}" type="pres">
      <dgm:prSet presAssocID="{4C2BBE2C-A89E-47AB-9102-945379E10FD1}" presName="parentText" presStyleLbl="node1" presStyleIdx="2" presStyleCnt="3" custLinFactNeighborX="337">
        <dgm:presLayoutVars>
          <dgm:chMax val="0"/>
          <dgm:bulletEnabled val="1"/>
        </dgm:presLayoutVars>
      </dgm:prSet>
      <dgm:spPr/>
    </dgm:pt>
  </dgm:ptLst>
  <dgm:cxnLst>
    <dgm:cxn modelId="{917DA925-85BF-400F-82FB-292FB8A7CD2B}" srcId="{AEB36315-560A-47E1-92D3-37A385D988B3}" destId="{A9FBB78D-F8FA-4AC6-AFF3-0F664135F273}" srcOrd="0" destOrd="0" parTransId="{28CB4527-CAC5-4983-91F8-EADE3E4FEA9F}" sibTransId="{6B21746D-85DE-4EDF-B474-AC4947440CEE}"/>
    <dgm:cxn modelId="{5E65222E-30B2-42AC-B078-0F624832CD3A}" srcId="{AEB36315-560A-47E1-92D3-37A385D988B3}" destId="{4C2BBE2C-A89E-47AB-9102-945379E10FD1}" srcOrd="2" destOrd="0" parTransId="{41955873-7536-43FC-BC3D-673A4D40DC09}" sibTransId="{29364A2A-D95E-4C1A-923B-6E03498BAF5F}"/>
    <dgm:cxn modelId="{948C6B53-6EF2-7D44-8DF7-89A41BB6371D}" type="presOf" srcId="{7C2E7DC2-6EB6-4276-980E-B760F2CD9FC8}" destId="{3764CAB7-1A33-1448-A06F-626605E10475}" srcOrd="0" destOrd="0" presId="urn:microsoft.com/office/officeart/2005/8/layout/vList2"/>
    <dgm:cxn modelId="{3530738D-404A-1A46-8346-33C0435C03EC}" type="presOf" srcId="{A9FBB78D-F8FA-4AC6-AFF3-0F664135F273}" destId="{D6ABA610-1659-8B47-A967-19B7D126127F}" srcOrd="0" destOrd="0" presId="urn:microsoft.com/office/officeart/2005/8/layout/vList2"/>
    <dgm:cxn modelId="{81F8DBA4-9B11-4985-9E39-4C74B347E5A6}" srcId="{AEB36315-560A-47E1-92D3-37A385D988B3}" destId="{7C2E7DC2-6EB6-4276-980E-B760F2CD9FC8}" srcOrd="1" destOrd="0" parTransId="{C010AD57-AB6A-4645-B272-83DD66C893C2}" sibTransId="{678B9BFE-C77C-4905-B957-65C6B1E21A10}"/>
    <dgm:cxn modelId="{29542DA7-11C3-874B-A8D0-293E4FC8D824}" type="presOf" srcId="{AEB36315-560A-47E1-92D3-37A385D988B3}" destId="{615724C4-A6D2-6A4B-8CF1-15254F8305C1}" srcOrd="0" destOrd="0" presId="urn:microsoft.com/office/officeart/2005/8/layout/vList2"/>
    <dgm:cxn modelId="{7C9BF0F4-AD81-2B42-BBE5-0EA40E179B42}" type="presOf" srcId="{4C2BBE2C-A89E-47AB-9102-945379E10FD1}" destId="{80737759-8167-A646-B1A6-3578A9DF2FB6}" srcOrd="0" destOrd="0" presId="urn:microsoft.com/office/officeart/2005/8/layout/vList2"/>
    <dgm:cxn modelId="{1B8908E1-6D41-3742-8D5E-DAFADC4F61DB}" type="presParOf" srcId="{615724C4-A6D2-6A4B-8CF1-15254F8305C1}" destId="{D6ABA610-1659-8B47-A967-19B7D126127F}" srcOrd="0" destOrd="0" presId="urn:microsoft.com/office/officeart/2005/8/layout/vList2"/>
    <dgm:cxn modelId="{7FE59FB7-009D-FE42-B894-D75033D518F4}" type="presParOf" srcId="{615724C4-A6D2-6A4B-8CF1-15254F8305C1}" destId="{327B0985-E3B9-F645-A50F-E7159C88272A}" srcOrd="1" destOrd="0" presId="urn:microsoft.com/office/officeart/2005/8/layout/vList2"/>
    <dgm:cxn modelId="{FE271187-D40A-4A40-8595-A80EF5B870D1}" type="presParOf" srcId="{615724C4-A6D2-6A4B-8CF1-15254F8305C1}" destId="{3764CAB7-1A33-1448-A06F-626605E10475}" srcOrd="2" destOrd="0" presId="urn:microsoft.com/office/officeart/2005/8/layout/vList2"/>
    <dgm:cxn modelId="{1F59A0A9-4AA8-F448-BA52-AD2E15B1288A}" type="presParOf" srcId="{615724C4-A6D2-6A4B-8CF1-15254F8305C1}" destId="{345FD1C2-35DD-BA49-8E24-03510ECC30F9}" srcOrd="3" destOrd="0" presId="urn:microsoft.com/office/officeart/2005/8/layout/vList2"/>
    <dgm:cxn modelId="{49B53776-BD87-264C-8C8B-5D97C23B60DA}" type="presParOf" srcId="{615724C4-A6D2-6A4B-8CF1-15254F8305C1}" destId="{80737759-8167-A646-B1A6-3578A9DF2FB6}"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CEA7746-3AC0-492C-8AF2-D58643A5061D}" type="doc">
      <dgm:prSet loTypeId="urn:microsoft.com/office/officeart/2005/8/layout/process5" loCatId="process" qsTypeId="urn:microsoft.com/office/officeart/2005/8/quickstyle/simple1" qsCatId="simple" csTypeId="urn:microsoft.com/office/officeart/2005/8/colors/colorful2" csCatId="colorful" phldr="1"/>
      <dgm:spPr/>
      <dgm:t>
        <a:bodyPr/>
        <a:lstStyle/>
        <a:p>
          <a:endParaRPr lang="en-US"/>
        </a:p>
      </dgm:t>
    </dgm:pt>
    <dgm:pt modelId="{6797FAC3-C4DC-41E8-B4FD-6350392FAF08}">
      <dgm:prSet custT="1"/>
      <dgm:spPr/>
      <dgm:t>
        <a:bodyPr/>
        <a:lstStyle/>
        <a:p>
          <a:r>
            <a:rPr lang="en-US" sz="3000" dirty="0">
              <a:solidFill>
                <a:schemeClr val="bg1"/>
              </a:solidFill>
            </a:rPr>
            <a:t>Any one of us can experience an injury or illness at anytime making it challenging to keep working or go back to work. </a:t>
          </a:r>
        </a:p>
      </dgm:t>
    </dgm:pt>
    <dgm:pt modelId="{54EC6997-2C63-40CA-A4FF-3C73E34DFAE1}" type="parTrans" cxnId="{8CBC10BA-2067-448F-803F-85EECA8CCE12}">
      <dgm:prSet/>
      <dgm:spPr/>
      <dgm:t>
        <a:bodyPr/>
        <a:lstStyle/>
        <a:p>
          <a:endParaRPr lang="en-US"/>
        </a:p>
      </dgm:t>
    </dgm:pt>
    <dgm:pt modelId="{473DA3BF-B061-4C72-9421-1F5E9558EFAD}" type="sibTrans" cxnId="{8CBC10BA-2067-448F-803F-85EECA8CCE12}">
      <dgm:prSet phldrT="01"/>
      <dgm:spPr/>
      <dgm:t>
        <a:bodyPr/>
        <a:lstStyle/>
        <a:p>
          <a:endParaRPr lang="en-US" dirty="0"/>
        </a:p>
      </dgm:t>
    </dgm:pt>
    <dgm:pt modelId="{22124904-7E66-4C97-8B24-241ABF3816DA}">
      <dgm:prSet custT="1"/>
      <dgm:spPr/>
      <dgm:t>
        <a:bodyPr/>
        <a:lstStyle/>
        <a:p>
          <a:r>
            <a:rPr lang="en-US" sz="2600" dirty="0">
              <a:solidFill>
                <a:schemeClr val="bg1"/>
              </a:solidFill>
            </a:rPr>
            <a:t>Having systematic, evidence-based and evidence-informed support and resources is essential in helping people navigate a complex maze of health care and job-related options at a time when they are struggling with their health care needs.</a:t>
          </a:r>
        </a:p>
      </dgm:t>
    </dgm:pt>
    <dgm:pt modelId="{FAE5B3C4-C444-465C-B218-0A6BA03AEB14}" type="parTrans" cxnId="{5DB22EAE-5754-4D68-B234-2E5700E5A838}">
      <dgm:prSet/>
      <dgm:spPr/>
      <dgm:t>
        <a:bodyPr/>
        <a:lstStyle/>
        <a:p>
          <a:endParaRPr lang="en-US"/>
        </a:p>
      </dgm:t>
    </dgm:pt>
    <dgm:pt modelId="{91908DB5-6A75-4D0A-AA45-CCCCF2A1988E}" type="sibTrans" cxnId="{5DB22EAE-5754-4D68-B234-2E5700E5A838}">
      <dgm:prSet phldrT="02"/>
      <dgm:spPr/>
      <dgm:t>
        <a:bodyPr/>
        <a:lstStyle/>
        <a:p>
          <a:endParaRPr lang="en-US" dirty="0"/>
        </a:p>
      </dgm:t>
    </dgm:pt>
    <dgm:pt modelId="{E834CB38-3F11-4E1E-B387-65EBA575F176}">
      <dgm:prSet custT="1"/>
      <dgm:spPr/>
      <dgm:t>
        <a:bodyPr/>
        <a:lstStyle/>
        <a:p>
          <a:r>
            <a:rPr lang="en-US" sz="2600" dirty="0">
              <a:solidFill>
                <a:schemeClr val="bg1"/>
              </a:solidFill>
            </a:rPr>
            <a:t>RETAIN KY gives us a powerful set of tools to keep people employed, productive, contributing, and included. </a:t>
          </a:r>
        </a:p>
        <a:p>
          <a:r>
            <a:rPr lang="en-US" sz="3000" dirty="0">
              <a:solidFill>
                <a:schemeClr val="bg1"/>
              </a:solidFill>
            </a:rPr>
            <a:t>Keeping ALL Kentuckians CONNECTED! </a:t>
          </a:r>
        </a:p>
      </dgm:t>
    </dgm:pt>
    <dgm:pt modelId="{0FAA4C39-FEEF-45AA-8A84-3001C506EC67}" type="sibTrans" cxnId="{60848461-A81A-4C9A-9C8E-478DA7C091AD}">
      <dgm:prSet phldrT="03"/>
      <dgm:spPr/>
      <dgm:t>
        <a:bodyPr/>
        <a:lstStyle/>
        <a:p>
          <a:endParaRPr lang="en-US" dirty="0"/>
        </a:p>
      </dgm:t>
    </dgm:pt>
    <dgm:pt modelId="{EB23862E-D98B-4E55-ADC6-0330CA1B156D}" type="parTrans" cxnId="{60848461-A81A-4C9A-9C8E-478DA7C091AD}">
      <dgm:prSet/>
      <dgm:spPr/>
      <dgm:t>
        <a:bodyPr/>
        <a:lstStyle/>
        <a:p>
          <a:endParaRPr lang="en-US"/>
        </a:p>
      </dgm:t>
    </dgm:pt>
    <dgm:pt modelId="{4AE8CCF4-30D6-BF41-B215-3A480BAEB363}" type="pres">
      <dgm:prSet presAssocID="{DCEA7746-3AC0-492C-8AF2-D58643A5061D}" presName="diagram" presStyleCnt="0">
        <dgm:presLayoutVars>
          <dgm:dir/>
          <dgm:resizeHandles val="exact"/>
        </dgm:presLayoutVars>
      </dgm:prSet>
      <dgm:spPr/>
    </dgm:pt>
    <dgm:pt modelId="{B5BB3403-9EB6-1742-80EE-47B595BD932A}" type="pres">
      <dgm:prSet presAssocID="{6797FAC3-C4DC-41E8-B4FD-6350392FAF08}" presName="node" presStyleLbl="node1" presStyleIdx="0" presStyleCnt="3" custScaleY="248767">
        <dgm:presLayoutVars>
          <dgm:bulletEnabled val="1"/>
        </dgm:presLayoutVars>
      </dgm:prSet>
      <dgm:spPr/>
    </dgm:pt>
    <dgm:pt modelId="{9F15F7A8-9E60-9A4D-AE1F-E9B010F0D1F5}" type="pres">
      <dgm:prSet presAssocID="{473DA3BF-B061-4C72-9421-1F5E9558EFAD}" presName="sibTrans" presStyleLbl="sibTrans2D1" presStyleIdx="0" presStyleCnt="2"/>
      <dgm:spPr/>
    </dgm:pt>
    <dgm:pt modelId="{53B0458F-9E35-3A45-913B-8E6DFAA16DA0}" type="pres">
      <dgm:prSet presAssocID="{473DA3BF-B061-4C72-9421-1F5E9558EFAD}" presName="connectorText" presStyleLbl="sibTrans2D1" presStyleIdx="0" presStyleCnt="2"/>
      <dgm:spPr/>
    </dgm:pt>
    <dgm:pt modelId="{E17C926D-5D24-F44F-B41B-F12F6BFD56EC}" type="pres">
      <dgm:prSet presAssocID="{22124904-7E66-4C97-8B24-241ABF3816DA}" presName="node" presStyleLbl="node1" presStyleIdx="1" presStyleCnt="3" custScaleX="134515" custScaleY="248510">
        <dgm:presLayoutVars>
          <dgm:bulletEnabled val="1"/>
        </dgm:presLayoutVars>
      </dgm:prSet>
      <dgm:spPr/>
    </dgm:pt>
    <dgm:pt modelId="{B8072572-7FC3-5545-8D52-47FCA8B5E5E7}" type="pres">
      <dgm:prSet presAssocID="{91908DB5-6A75-4D0A-AA45-CCCCF2A1988E}" presName="sibTrans" presStyleLbl="sibTrans2D1" presStyleIdx="1" presStyleCnt="2"/>
      <dgm:spPr/>
    </dgm:pt>
    <dgm:pt modelId="{40CD3352-1DE9-8F41-AA4D-46F36AAD8BE2}" type="pres">
      <dgm:prSet presAssocID="{91908DB5-6A75-4D0A-AA45-CCCCF2A1988E}" presName="connectorText" presStyleLbl="sibTrans2D1" presStyleIdx="1" presStyleCnt="2"/>
      <dgm:spPr/>
    </dgm:pt>
    <dgm:pt modelId="{C33AD3FA-E14B-9549-AD0C-F7F4469541F1}" type="pres">
      <dgm:prSet presAssocID="{E834CB38-3F11-4E1E-B387-65EBA575F176}" presName="node" presStyleLbl="node1" presStyleIdx="2" presStyleCnt="3" custScaleX="108812" custScaleY="248253">
        <dgm:presLayoutVars>
          <dgm:bulletEnabled val="1"/>
        </dgm:presLayoutVars>
      </dgm:prSet>
      <dgm:spPr/>
    </dgm:pt>
  </dgm:ptLst>
  <dgm:cxnLst>
    <dgm:cxn modelId="{082F4C14-65D7-EF43-8B06-45401051E060}" type="presOf" srcId="{91908DB5-6A75-4D0A-AA45-CCCCF2A1988E}" destId="{40CD3352-1DE9-8F41-AA4D-46F36AAD8BE2}" srcOrd="1" destOrd="0" presId="urn:microsoft.com/office/officeart/2005/8/layout/process5"/>
    <dgm:cxn modelId="{346FDC26-EBF5-614C-B43B-032EFBD22912}" type="presOf" srcId="{473DA3BF-B061-4C72-9421-1F5E9558EFAD}" destId="{53B0458F-9E35-3A45-913B-8E6DFAA16DA0}" srcOrd="1" destOrd="0" presId="urn:microsoft.com/office/officeart/2005/8/layout/process5"/>
    <dgm:cxn modelId="{EA853D2D-3D2E-6446-A0C0-E546AA1D99E4}" type="presOf" srcId="{22124904-7E66-4C97-8B24-241ABF3816DA}" destId="{E17C926D-5D24-F44F-B41B-F12F6BFD56EC}" srcOrd="0" destOrd="0" presId="urn:microsoft.com/office/officeart/2005/8/layout/process5"/>
    <dgm:cxn modelId="{60848461-A81A-4C9A-9C8E-478DA7C091AD}" srcId="{DCEA7746-3AC0-492C-8AF2-D58643A5061D}" destId="{E834CB38-3F11-4E1E-B387-65EBA575F176}" srcOrd="2" destOrd="0" parTransId="{EB23862E-D98B-4E55-ADC6-0330CA1B156D}" sibTransId="{0FAA4C39-FEEF-45AA-8A84-3001C506EC67}"/>
    <dgm:cxn modelId="{AEE2D567-ED66-794E-BF57-4A06576160A3}" type="presOf" srcId="{6797FAC3-C4DC-41E8-B4FD-6350392FAF08}" destId="{B5BB3403-9EB6-1742-80EE-47B595BD932A}" srcOrd="0" destOrd="0" presId="urn:microsoft.com/office/officeart/2005/8/layout/process5"/>
    <dgm:cxn modelId="{D4F26491-E826-DD4D-AA53-822E8CFC2EFE}" type="presOf" srcId="{91908DB5-6A75-4D0A-AA45-CCCCF2A1988E}" destId="{B8072572-7FC3-5545-8D52-47FCA8B5E5E7}" srcOrd="0" destOrd="0" presId="urn:microsoft.com/office/officeart/2005/8/layout/process5"/>
    <dgm:cxn modelId="{5DB22EAE-5754-4D68-B234-2E5700E5A838}" srcId="{DCEA7746-3AC0-492C-8AF2-D58643A5061D}" destId="{22124904-7E66-4C97-8B24-241ABF3816DA}" srcOrd="1" destOrd="0" parTransId="{FAE5B3C4-C444-465C-B218-0A6BA03AEB14}" sibTransId="{91908DB5-6A75-4D0A-AA45-CCCCF2A1988E}"/>
    <dgm:cxn modelId="{8CBC10BA-2067-448F-803F-85EECA8CCE12}" srcId="{DCEA7746-3AC0-492C-8AF2-D58643A5061D}" destId="{6797FAC3-C4DC-41E8-B4FD-6350392FAF08}" srcOrd="0" destOrd="0" parTransId="{54EC6997-2C63-40CA-A4FF-3C73E34DFAE1}" sibTransId="{473DA3BF-B061-4C72-9421-1F5E9558EFAD}"/>
    <dgm:cxn modelId="{9E4A8BE8-A69C-7C4D-BD90-6974276E7385}" type="presOf" srcId="{473DA3BF-B061-4C72-9421-1F5E9558EFAD}" destId="{9F15F7A8-9E60-9A4D-AE1F-E9B010F0D1F5}" srcOrd="0" destOrd="0" presId="urn:microsoft.com/office/officeart/2005/8/layout/process5"/>
    <dgm:cxn modelId="{EF8947EC-354D-234E-8BB2-AB9B01F51FA5}" type="presOf" srcId="{E834CB38-3F11-4E1E-B387-65EBA575F176}" destId="{C33AD3FA-E14B-9549-AD0C-F7F4469541F1}" srcOrd="0" destOrd="0" presId="urn:microsoft.com/office/officeart/2005/8/layout/process5"/>
    <dgm:cxn modelId="{F9333AF7-1453-C943-A0F8-EED07FC87643}" type="presOf" srcId="{DCEA7746-3AC0-492C-8AF2-D58643A5061D}" destId="{4AE8CCF4-30D6-BF41-B215-3A480BAEB363}" srcOrd="0" destOrd="0" presId="urn:microsoft.com/office/officeart/2005/8/layout/process5"/>
    <dgm:cxn modelId="{AF518D19-C445-A84F-8090-1075E082E6F0}" type="presParOf" srcId="{4AE8CCF4-30D6-BF41-B215-3A480BAEB363}" destId="{B5BB3403-9EB6-1742-80EE-47B595BD932A}" srcOrd="0" destOrd="0" presId="urn:microsoft.com/office/officeart/2005/8/layout/process5"/>
    <dgm:cxn modelId="{C8461EB5-3890-D146-AD54-84B28C1B1D43}" type="presParOf" srcId="{4AE8CCF4-30D6-BF41-B215-3A480BAEB363}" destId="{9F15F7A8-9E60-9A4D-AE1F-E9B010F0D1F5}" srcOrd="1" destOrd="0" presId="urn:microsoft.com/office/officeart/2005/8/layout/process5"/>
    <dgm:cxn modelId="{94A11407-AB32-3340-BB3F-C6698437EAE7}" type="presParOf" srcId="{9F15F7A8-9E60-9A4D-AE1F-E9B010F0D1F5}" destId="{53B0458F-9E35-3A45-913B-8E6DFAA16DA0}" srcOrd="0" destOrd="0" presId="urn:microsoft.com/office/officeart/2005/8/layout/process5"/>
    <dgm:cxn modelId="{00BA4485-E069-DF41-A395-252CEBDDF059}" type="presParOf" srcId="{4AE8CCF4-30D6-BF41-B215-3A480BAEB363}" destId="{E17C926D-5D24-F44F-B41B-F12F6BFD56EC}" srcOrd="2" destOrd="0" presId="urn:microsoft.com/office/officeart/2005/8/layout/process5"/>
    <dgm:cxn modelId="{96C2BF7A-D4B0-624F-BC40-E4B7EBF30A69}" type="presParOf" srcId="{4AE8CCF4-30D6-BF41-B215-3A480BAEB363}" destId="{B8072572-7FC3-5545-8D52-47FCA8B5E5E7}" srcOrd="3" destOrd="0" presId="urn:microsoft.com/office/officeart/2005/8/layout/process5"/>
    <dgm:cxn modelId="{453829BD-9066-2A44-AFC2-BC8AA7361D86}" type="presParOf" srcId="{B8072572-7FC3-5545-8D52-47FCA8B5E5E7}" destId="{40CD3352-1DE9-8F41-AA4D-46F36AAD8BE2}" srcOrd="0" destOrd="0" presId="urn:microsoft.com/office/officeart/2005/8/layout/process5"/>
    <dgm:cxn modelId="{AF9D9600-07B4-6F45-8C1F-A81A22C2010B}" type="presParOf" srcId="{4AE8CCF4-30D6-BF41-B215-3A480BAEB363}" destId="{C33AD3FA-E14B-9549-AD0C-F7F4469541F1}" srcOrd="4"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A212CF-2236-BE4A-93B5-47054F17B389}">
      <dsp:nvSpPr>
        <dsp:cNvPr id="0" name=""/>
        <dsp:cNvSpPr/>
      </dsp:nvSpPr>
      <dsp:spPr>
        <a:xfrm>
          <a:off x="0" y="2990"/>
          <a:ext cx="6263640" cy="182530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ct val="35000"/>
            </a:spcAft>
            <a:buNone/>
          </a:pPr>
          <a:r>
            <a:rPr lang="en-US" sz="2400" i="1" u="sng" kern="1200" dirty="0"/>
            <a:t>What is</a:t>
          </a:r>
          <a:r>
            <a:rPr lang="en-US" sz="2400" i="1" u="none" kern="1200" dirty="0"/>
            <a:t> </a:t>
          </a:r>
          <a:r>
            <a:rPr lang="en-US" sz="2400" kern="1200" dirty="0"/>
            <a:t>Kentucky </a:t>
          </a:r>
          <a:r>
            <a:rPr lang="en-US" sz="2400" i="1" kern="1200" dirty="0"/>
            <a:t>Retaining Employment and Talent after Injury/Illness Network </a:t>
          </a:r>
          <a:r>
            <a:rPr lang="en-US" sz="2400" i="0" kern="1200" dirty="0"/>
            <a:t>(RETAIN KY)</a:t>
          </a:r>
          <a:r>
            <a:rPr lang="en-US" sz="2400" kern="1200" dirty="0"/>
            <a:t>?</a:t>
          </a:r>
        </a:p>
      </dsp:txBody>
      <dsp:txXfrm>
        <a:off x="89104" y="92094"/>
        <a:ext cx="6085432" cy="1647100"/>
      </dsp:txXfrm>
    </dsp:sp>
    <dsp:sp modelId="{43C65A1D-064F-294D-BB80-F19CD7717506}">
      <dsp:nvSpPr>
        <dsp:cNvPr id="0" name=""/>
        <dsp:cNvSpPr/>
      </dsp:nvSpPr>
      <dsp:spPr>
        <a:xfrm>
          <a:off x="0" y="1839689"/>
          <a:ext cx="6263640" cy="182530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ct val="35000"/>
            </a:spcAft>
            <a:buNone/>
          </a:pPr>
          <a:r>
            <a:rPr lang="en-US" sz="2400" i="1" u="sng" kern="1200" dirty="0"/>
            <a:t>What can I do</a:t>
          </a:r>
          <a:r>
            <a:rPr lang="en-US" sz="2400" kern="1200" dirty="0"/>
            <a:t> to </a:t>
          </a:r>
          <a:r>
            <a:rPr lang="en-US" sz="2400" b="1" i="1" u="sng" kern="1200" dirty="0"/>
            <a:t>support</a:t>
          </a:r>
          <a:r>
            <a:rPr lang="en-US" sz="2400" kern="1200" dirty="0"/>
            <a:t> employees to access RETAIN s</a:t>
          </a:r>
          <a:r>
            <a:rPr lang="en-US" sz="2400" i="1" kern="1200" dirty="0"/>
            <a:t>olutions </a:t>
          </a:r>
          <a:r>
            <a:rPr lang="en-US" sz="2400" kern="1200" dirty="0"/>
            <a:t>(e.g.,  referral, case management, support options)?</a:t>
          </a:r>
        </a:p>
      </dsp:txBody>
      <dsp:txXfrm>
        <a:off x="89104" y="1928793"/>
        <a:ext cx="6085432" cy="1647100"/>
      </dsp:txXfrm>
    </dsp:sp>
    <dsp:sp modelId="{FE5C8C08-FB46-8A45-82D2-A307E8227CCD}">
      <dsp:nvSpPr>
        <dsp:cNvPr id="0" name=""/>
        <dsp:cNvSpPr/>
      </dsp:nvSpPr>
      <dsp:spPr>
        <a:xfrm>
          <a:off x="0" y="3676388"/>
          <a:ext cx="6263640" cy="182530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ct val="35000"/>
            </a:spcAft>
            <a:buNone/>
          </a:pPr>
          <a:r>
            <a:rPr lang="en-US" sz="2400" i="1" u="sng" kern="1200" dirty="0"/>
            <a:t>How will KY RETAIN </a:t>
          </a:r>
          <a:r>
            <a:rPr lang="en-US" sz="2400" b="1" i="1" u="sng" kern="1200" dirty="0"/>
            <a:t>benefit</a:t>
          </a:r>
          <a:r>
            <a:rPr lang="en-US" sz="2400" kern="1200" dirty="0"/>
            <a:t> employees and their families, employers, and health care professionals (e.g., improved health care experience, better health outcomes, increased employment outcomes)?</a:t>
          </a:r>
        </a:p>
      </dsp:txBody>
      <dsp:txXfrm>
        <a:off x="89104" y="3765492"/>
        <a:ext cx="6085432" cy="1647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426BA-B9EF-4046-9263-ADF2557E2376}">
      <dsp:nvSpPr>
        <dsp:cNvPr id="0" name=""/>
        <dsp:cNvSpPr/>
      </dsp:nvSpPr>
      <dsp:spPr>
        <a:xfrm>
          <a:off x="0" y="2720"/>
          <a:ext cx="626903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57BDF9-9B64-45B6-B8F1-9013610EDE40}">
      <dsp:nvSpPr>
        <dsp:cNvPr id="0" name=""/>
        <dsp:cNvSpPr/>
      </dsp:nvSpPr>
      <dsp:spPr>
        <a:xfrm>
          <a:off x="0" y="2720"/>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100000"/>
            </a:lnSpc>
            <a:spcBef>
              <a:spcPct val="0"/>
            </a:spcBef>
            <a:spcAft>
              <a:spcPct val="35000"/>
            </a:spcAft>
            <a:buNone/>
          </a:pPr>
          <a:r>
            <a:rPr lang="en-US" sz="2600" kern="1200" dirty="0"/>
            <a:t>Millions of American </a:t>
          </a:r>
          <a:r>
            <a:rPr lang="en-US" sz="2600" b="1" i="1" u="sng" kern="1200" dirty="0"/>
            <a:t>workers leave the workforce annually</a:t>
          </a:r>
          <a:r>
            <a:rPr lang="en-US" sz="2600" b="1" i="1" u="none" kern="1200" dirty="0"/>
            <a:t> </a:t>
          </a:r>
          <a:r>
            <a:rPr lang="en-US" sz="2600" kern="1200" dirty="0"/>
            <a:t>after experiencing an injury or illness.</a:t>
          </a:r>
        </a:p>
      </dsp:txBody>
      <dsp:txXfrm>
        <a:off x="0" y="2720"/>
        <a:ext cx="6269038" cy="1855561"/>
      </dsp:txXfrm>
    </dsp:sp>
    <dsp:sp modelId="{B348DA1B-7376-4153-9D6E-88625F027918}">
      <dsp:nvSpPr>
        <dsp:cNvPr id="0" name=""/>
        <dsp:cNvSpPr/>
      </dsp:nvSpPr>
      <dsp:spPr>
        <a:xfrm>
          <a:off x="0" y="1858281"/>
          <a:ext cx="6269038"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B13D42-B0C3-48DF-B75F-6580C5CB8AAE}">
      <dsp:nvSpPr>
        <dsp:cNvPr id="0" name=""/>
        <dsp:cNvSpPr/>
      </dsp:nvSpPr>
      <dsp:spPr>
        <a:xfrm>
          <a:off x="0" y="1858281"/>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100000"/>
            </a:lnSpc>
            <a:spcBef>
              <a:spcPct val="0"/>
            </a:spcBef>
            <a:spcAft>
              <a:spcPct val="35000"/>
            </a:spcAft>
            <a:buNone/>
          </a:pPr>
          <a:r>
            <a:rPr lang="en-US" sz="2600" kern="1200" dirty="0"/>
            <a:t>Non-occupational injuries and illnesses (off-the-job) are </a:t>
          </a:r>
          <a:r>
            <a:rPr lang="en-US" sz="2600" b="1" i="1" u="sng" kern="1200" dirty="0"/>
            <a:t>eight times more common </a:t>
          </a:r>
          <a:r>
            <a:rPr lang="en-US" sz="2600" kern="1200" dirty="0"/>
            <a:t>than those that occur on-the-job.</a:t>
          </a:r>
        </a:p>
      </dsp:txBody>
      <dsp:txXfrm>
        <a:off x="0" y="1858281"/>
        <a:ext cx="6269038" cy="1855561"/>
      </dsp:txXfrm>
    </dsp:sp>
    <dsp:sp modelId="{0B22B63C-011B-4C3E-9CA4-86311E74679F}">
      <dsp:nvSpPr>
        <dsp:cNvPr id="0" name=""/>
        <dsp:cNvSpPr/>
      </dsp:nvSpPr>
      <dsp:spPr>
        <a:xfrm>
          <a:off x="0" y="3713843"/>
          <a:ext cx="6269038"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DA1B15-5D51-4BE6-9945-FC17ECD575F8}">
      <dsp:nvSpPr>
        <dsp:cNvPr id="0" name=""/>
        <dsp:cNvSpPr/>
      </dsp:nvSpPr>
      <dsp:spPr>
        <a:xfrm>
          <a:off x="0" y="3713843"/>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100000"/>
            </a:lnSpc>
            <a:spcBef>
              <a:spcPct val="0"/>
            </a:spcBef>
            <a:spcAft>
              <a:spcPct val="35000"/>
            </a:spcAft>
            <a:buNone/>
          </a:pPr>
          <a:r>
            <a:rPr lang="en-US" sz="2600" kern="1200" dirty="0"/>
            <a:t>Hundreds of thousands of workers receiving state or federal </a:t>
          </a:r>
          <a:r>
            <a:rPr lang="en-US" sz="2600" b="1" i="1" u="sng" kern="1200" dirty="0"/>
            <a:t>disability benefits has a negative impact on our workers, employers, and communities</a:t>
          </a:r>
          <a:r>
            <a:rPr lang="en-US" sz="2600" kern="1200" dirty="0"/>
            <a:t>.</a:t>
          </a:r>
        </a:p>
      </dsp:txBody>
      <dsp:txXfrm>
        <a:off x="0" y="3713843"/>
        <a:ext cx="6269038" cy="18555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B4DCF-9D38-4BDE-95C1-88EB337FB249}">
      <dsp:nvSpPr>
        <dsp:cNvPr id="0" name=""/>
        <dsp:cNvSpPr/>
      </dsp:nvSpPr>
      <dsp:spPr>
        <a:xfrm>
          <a:off x="0" y="535530"/>
          <a:ext cx="7555991" cy="140263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953217-7BF4-465C-A9D4-65F9B35EC64F}">
      <dsp:nvSpPr>
        <dsp:cNvPr id="0" name=""/>
        <dsp:cNvSpPr/>
      </dsp:nvSpPr>
      <dsp:spPr>
        <a:xfrm>
          <a:off x="0" y="791521"/>
          <a:ext cx="880070" cy="87835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269BA8-C0BF-4A8F-9C6B-37C135B91CF9}">
      <dsp:nvSpPr>
        <dsp:cNvPr id="0" name=""/>
        <dsp:cNvSpPr/>
      </dsp:nvSpPr>
      <dsp:spPr>
        <a:xfrm>
          <a:off x="880898" y="519316"/>
          <a:ext cx="6205940" cy="1598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182" tIns="169182" rIns="169182" bIns="169182" numCol="1" spcCol="1270" anchor="ctr" anchorCtr="0">
          <a:noAutofit/>
        </a:bodyPr>
        <a:lstStyle/>
        <a:p>
          <a:pPr marL="0" lvl="0" indent="0" algn="l" defTabSz="977900">
            <a:lnSpc>
              <a:spcPct val="100000"/>
            </a:lnSpc>
            <a:spcBef>
              <a:spcPct val="0"/>
            </a:spcBef>
            <a:spcAft>
              <a:spcPct val="35000"/>
            </a:spcAft>
            <a:buNone/>
          </a:pPr>
          <a:r>
            <a:rPr lang="en-US" sz="2200" kern="1200" dirty="0"/>
            <a:t>Support employees to stay in the labor force through early, coordinated health care, employment supports, and social resources</a:t>
          </a:r>
        </a:p>
      </dsp:txBody>
      <dsp:txXfrm>
        <a:off x="880898" y="519316"/>
        <a:ext cx="6205940" cy="1598565"/>
      </dsp:txXfrm>
    </dsp:sp>
    <dsp:sp modelId="{0DDAD093-906A-4317-BD15-E921F02E575B}">
      <dsp:nvSpPr>
        <dsp:cNvPr id="0" name=""/>
        <dsp:cNvSpPr/>
      </dsp:nvSpPr>
      <dsp:spPr>
        <a:xfrm>
          <a:off x="0" y="2614298"/>
          <a:ext cx="7555991" cy="159856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8453C-E2C7-40CB-8186-0763B8E901E8}">
      <dsp:nvSpPr>
        <dsp:cNvPr id="0" name=""/>
        <dsp:cNvSpPr/>
      </dsp:nvSpPr>
      <dsp:spPr>
        <a:xfrm>
          <a:off x="0" y="2979048"/>
          <a:ext cx="880070" cy="87835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ABC564-8B21-4D64-9A31-9693FD00BAE2}">
      <dsp:nvSpPr>
        <dsp:cNvPr id="0" name=""/>
        <dsp:cNvSpPr/>
      </dsp:nvSpPr>
      <dsp:spPr>
        <a:xfrm>
          <a:off x="743882" y="2716139"/>
          <a:ext cx="3923758" cy="1598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182" tIns="169182" rIns="169182" bIns="169182" numCol="1" spcCol="1270" anchor="ctr" anchorCtr="0">
          <a:noAutofit/>
        </a:bodyPr>
        <a:lstStyle/>
        <a:p>
          <a:pPr marL="0" lvl="0" indent="0" algn="l" defTabSz="977900">
            <a:lnSpc>
              <a:spcPct val="100000"/>
            </a:lnSpc>
            <a:spcBef>
              <a:spcPct val="0"/>
            </a:spcBef>
            <a:spcAft>
              <a:spcPct val="35000"/>
            </a:spcAft>
            <a:buNone/>
          </a:pPr>
          <a:r>
            <a:rPr lang="en-US" sz="2200" kern="1200" dirty="0"/>
            <a:t>Nationally, the health care sector is the highest growth sector with an expected growth by 2024 of:</a:t>
          </a:r>
        </a:p>
      </dsp:txBody>
      <dsp:txXfrm>
        <a:off x="743882" y="2716139"/>
        <a:ext cx="3923758" cy="1598565"/>
      </dsp:txXfrm>
    </dsp:sp>
    <dsp:sp modelId="{3E286304-A15C-4512-9DF9-6A3D7180CF90}">
      <dsp:nvSpPr>
        <dsp:cNvPr id="0" name=""/>
        <dsp:cNvSpPr/>
      </dsp:nvSpPr>
      <dsp:spPr>
        <a:xfrm>
          <a:off x="4149677" y="2678700"/>
          <a:ext cx="3420032" cy="1598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182" tIns="169182" rIns="169182" bIns="169182" numCol="1" spcCol="1270" anchor="ctr" anchorCtr="0">
          <a:noAutofit/>
        </a:bodyPr>
        <a:lstStyle/>
        <a:p>
          <a:pPr marL="0" lvl="0" indent="0" algn="l" defTabSz="800100">
            <a:lnSpc>
              <a:spcPct val="100000"/>
            </a:lnSpc>
            <a:spcBef>
              <a:spcPct val="0"/>
            </a:spcBef>
            <a:spcAft>
              <a:spcPct val="35000"/>
            </a:spcAft>
            <a:buNone/>
          </a:pPr>
          <a:r>
            <a:rPr lang="en-US" sz="1800" kern="1200" dirty="0"/>
            <a:t>28.5% among Healthcare Practitioners and Technical Occupation</a:t>
          </a:r>
        </a:p>
        <a:p>
          <a:pPr marL="0" lvl="0" indent="0" algn="l" defTabSz="800100">
            <a:lnSpc>
              <a:spcPct val="100000"/>
            </a:lnSpc>
            <a:spcBef>
              <a:spcPct val="0"/>
            </a:spcBef>
            <a:spcAft>
              <a:spcPct val="35000"/>
            </a:spcAft>
            <a:buNone/>
          </a:pPr>
          <a:r>
            <a:rPr lang="en-US" sz="1800" kern="1200" dirty="0"/>
            <a:t>28.7% Growth of Healthcare Support Occupations</a:t>
          </a:r>
        </a:p>
      </dsp:txBody>
      <dsp:txXfrm>
        <a:off x="4149677" y="2678700"/>
        <a:ext cx="3420032" cy="1598565"/>
      </dsp:txXfrm>
    </dsp:sp>
    <dsp:sp modelId="{710C4964-308F-4F97-B4E4-EA4B21DFE5B5}">
      <dsp:nvSpPr>
        <dsp:cNvPr id="0" name=""/>
        <dsp:cNvSpPr/>
      </dsp:nvSpPr>
      <dsp:spPr>
        <a:xfrm>
          <a:off x="0" y="4802156"/>
          <a:ext cx="7555991" cy="140263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22261A-0079-44A8-9513-6B9EF13A562A}">
      <dsp:nvSpPr>
        <dsp:cNvPr id="0" name=""/>
        <dsp:cNvSpPr/>
      </dsp:nvSpPr>
      <dsp:spPr>
        <a:xfrm>
          <a:off x="0" y="4907993"/>
          <a:ext cx="880070" cy="878352"/>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83511E1-79B8-4960-A04D-11C5F8597CCF}">
      <dsp:nvSpPr>
        <dsp:cNvPr id="0" name=""/>
        <dsp:cNvSpPr/>
      </dsp:nvSpPr>
      <dsp:spPr>
        <a:xfrm>
          <a:off x="717701" y="4716315"/>
          <a:ext cx="6710220" cy="1598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182" tIns="169182" rIns="169182" bIns="169182" numCol="1" spcCol="1270" anchor="ctr" anchorCtr="0">
          <a:noAutofit/>
        </a:bodyPr>
        <a:lstStyle/>
        <a:p>
          <a:pPr marL="0" lvl="0" indent="0" algn="l" defTabSz="977900">
            <a:lnSpc>
              <a:spcPct val="100000"/>
            </a:lnSpc>
            <a:spcBef>
              <a:spcPct val="0"/>
            </a:spcBef>
            <a:spcAft>
              <a:spcPct val="35000"/>
            </a:spcAft>
            <a:buNone/>
          </a:pPr>
          <a:r>
            <a:rPr lang="en-US" sz="2200" kern="1200" dirty="0"/>
            <a:t>Focus on workers experiencing </a:t>
          </a:r>
          <a:r>
            <a:rPr lang="en-US" sz="2200" b="1" i="1" kern="1200" dirty="0"/>
            <a:t>non-work-related injury or illness</a:t>
          </a:r>
          <a:r>
            <a:rPr lang="en-US" sz="2200" kern="1200" dirty="0"/>
            <a:t> as they do </a:t>
          </a:r>
          <a:r>
            <a:rPr lang="en-US" sz="2200" b="1" u="sng" kern="1200" dirty="0"/>
            <a:t>not</a:t>
          </a:r>
          <a:r>
            <a:rPr lang="en-US" sz="2200" kern="1200" dirty="0"/>
            <a:t> receive coordinated services that workers receive through the workers compensation system. </a:t>
          </a:r>
          <a:r>
            <a:rPr lang="en-US" sz="2200" b="1" i="1" kern="1200" dirty="0"/>
            <a:t>RETAIN KY is the missing link</a:t>
          </a:r>
          <a:r>
            <a:rPr lang="en-US" sz="2200" kern="1200" dirty="0"/>
            <a:t> for supporting Kentucky workers</a:t>
          </a:r>
        </a:p>
      </dsp:txBody>
      <dsp:txXfrm>
        <a:off x="717701" y="4716315"/>
        <a:ext cx="6710220" cy="15985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9E929-5D8D-744B-A988-48FB44134679}">
      <dsp:nvSpPr>
        <dsp:cNvPr id="0" name=""/>
        <dsp:cNvSpPr/>
      </dsp:nvSpPr>
      <dsp:spPr>
        <a:xfrm>
          <a:off x="0" y="1080567"/>
          <a:ext cx="2957512" cy="1878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9E21D7-F7B0-F740-97F6-4683F65912EA}">
      <dsp:nvSpPr>
        <dsp:cNvPr id="0" name=""/>
        <dsp:cNvSpPr/>
      </dsp:nvSpPr>
      <dsp:spPr>
        <a:xfrm>
          <a:off x="328612"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RETAIN KY resources to navigate health, vocational, and social services</a:t>
          </a:r>
        </a:p>
      </dsp:txBody>
      <dsp:txXfrm>
        <a:off x="383617" y="1447754"/>
        <a:ext cx="2847502" cy="1768010"/>
      </dsp:txXfrm>
    </dsp:sp>
    <dsp:sp modelId="{3BCE6266-AB8F-CC4B-A66A-F453938A8E85}">
      <dsp:nvSpPr>
        <dsp:cNvPr id="0" name=""/>
        <dsp:cNvSpPr/>
      </dsp:nvSpPr>
      <dsp:spPr>
        <a:xfrm>
          <a:off x="3614737" y="1080567"/>
          <a:ext cx="2957512" cy="1878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D49772-8647-1F43-A54B-A03BA5698240}">
      <dsp:nvSpPr>
        <dsp:cNvPr id="0" name=""/>
        <dsp:cNvSpPr/>
      </dsp:nvSpPr>
      <dsp:spPr>
        <a:xfrm>
          <a:off x="3943350"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Health care provider treatment plans that includes stay-at-work or return-to work-options</a:t>
          </a:r>
        </a:p>
      </dsp:txBody>
      <dsp:txXfrm>
        <a:off x="3998355" y="1447754"/>
        <a:ext cx="2847502" cy="1768010"/>
      </dsp:txXfrm>
    </dsp:sp>
    <dsp:sp modelId="{084E8C82-F0EF-AF4A-85BA-FA2F596D3908}">
      <dsp:nvSpPr>
        <dsp:cNvPr id="0" name=""/>
        <dsp:cNvSpPr/>
      </dsp:nvSpPr>
      <dsp:spPr>
        <a:xfrm>
          <a:off x="7229475" y="1080567"/>
          <a:ext cx="2957512" cy="1878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A7CEA5-7771-B844-9D0E-6DDCCA95C767}">
      <dsp:nvSpPr>
        <dsp:cNvPr id="0" name=""/>
        <dsp:cNvSpPr/>
      </dsp:nvSpPr>
      <dsp:spPr>
        <a:xfrm>
          <a:off x="7558087"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Peer support to identify strategies to balance health and work priorities and develop advocacy skills</a:t>
          </a:r>
        </a:p>
      </dsp:txBody>
      <dsp:txXfrm>
        <a:off x="7613092" y="1447754"/>
        <a:ext cx="2847502" cy="17680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BA610-1659-8B47-A967-19B7D126127F}">
      <dsp:nvSpPr>
        <dsp:cNvPr id="0" name=""/>
        <dsp:cNvSpPr/>
      </dsp:nvSpPr>
      <dsp:spPr>
        <a:xfrm>
          <a:off x="0" y="2767"/>
          <a:ext cx="5648730" cy="338492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100000"/>
            </a:lnSpc>
            <a:spcBef>
              <a:spcPct val="0"/>
            </a:spcBef>
            <a:spcAft>
              <a:spcPts val="900"/>
            </a:spcAft>
            <a:buNone/>
          </a:pPr>
          <a:r>
            <a:rPr lang="en-US" sz="2600" kern="1200" dirty="0"/>
            <a:t>Injury or illness occurred off the job. This includes:</a:t>
          </a:r>
        </a:p>
        <a:p>
          <a:pPr marL="0" lvl="0" indent="0" algn="l" defTabSz="1155700">
            <a:lnSpc>
              <a:spcPct val="100000"/>
            </a:lnSpc>
            <a:spcBef>
              <a:spcPct val="0"/>
            </a:spcBef>
            <a:spcAft>
              <a:spcPts val="900"/>
            </a:spcAft>
            <a:buNone/>
          </a:pPr>
          <a:r>
            <a:rPr lang="en-US" sz="2600" kern="1200" dirty="0"/>
            <a:t>People who are currently working, but are at risk of not staying at work</a:t>
          </a:r>
        </a:p>
        <a:p>
          <a:pPr marL="0" lvl="0" indent="0" algn="ctr" defTabSz="1155700">
            <a:lnSpc>
              <a:spcPct val="100000"/>
            </a:lnSpc>
            <a:spcBef>
              <a:spcPct val="0"/>
            </a:spcBef>
            <a:spcAft>
              <a:spcPts val="900"/>
            </a:spcAft>
            <a:buNone/>
          </a:pPr>
          <a:r>
            <a:rPr lang="en-US" sz="2600" kern="1200" dirty="0"/>
            <a:t>OR</a:t>
          </a:r>
        </a:p>
        <a:p>
          <a:pPr marL="0" lvl="0" indent="0" algn="l" defTabSz="1155700">
            <a:lnSpc>
              <a:spcPct val="100000"/>
            </a:lnSpc>
            <a:spcBef>
              <a:spcPct val="0"/>
            </a:spcBef>
            <a:spcAft>
              <a:spcPts val="900"/>
            </a:spcAft>
            <a:buNone/>
          </a:pPr>
          <a:r>
            <a:rPr lang="en-US" sz="2600" kern="1200" dirty="0"/>
            <a:t>People who have been employed within the last 12 months</a:t>
          </a:r>
        </a:p>
      </dsp:txBody>
      <dsp:txXfrm>
        <a:off x="165238" y="168005"/>
        <a:ext cx="5318254" cy="3054445"/>
      </dsp:txXfrm>
    </dsp:sp>
    <dsp:sp modelId="{3764CAB7-1A33-1448-A06F-626605E10475}">
      <dsp:nvSpPr>
        <dsp:cNvPr id="0" name=""/>
        <dsp:cNvSpPr/>
      </dsp:nvSpPr>
      <dsp:spPr>
        <a:xfrm>
          <a:off x="0" y="3399178"/>
          <a:ext cx="5648730" cy="1722282"/>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100000"/>
            </a:lnSpc>
            <a:spcBef>
              <a:spcPct val="0"/>
            </a:spcBef>
            <a:spcAft>
              <a:spcPts val="900"/>
            </a:spcAft>
            <a:buNone/>
          </a:pPr>
          <a:r>
            <a:rPr lang="en-US" sz="2600" kern="1200" dirty="0"/>
            <a:t>Employer must be located in one of the following counties: </a:t>
          </a:r>
        </a:p>
        <a:p>
          <a:pPr marL="0" lvl="0" indent="0" algn="l" defTabSz="1155700">
            <a:lnSpc>
              <a:spcPct val="100000"/>
            </a:lnSpc>
            <a:spcBef>
              <a:spcPct val="0"/>
            </a:spcBef>
            <a:spcAft>
              <a:spcPts val="900"/>
            </a:spcAft>
            <a:buNone/>
          </a:pPr>
          <a:r>
            <a:rPr lang="en-US" sz="2600" kern="1200" dirty="0"/>
            <a:t>Jefferson, Bullitt, Henry, Oldham, Shelby, Spencer, Trimble </a:t>
          </a:r>
        </a:p>
      </dsp:txBody>
      <dsp:txXfrm>
        <a:off x="84075" y="3483253"/>
        <a:ext cx="5480580" cy="1554132"/>
      </dsp:txXfrm>
    </dsp:sp>
    <dsp:sp modelId="{80737759-8167-A646-B1A6-3578A9DF2FB6}">
      <dsp:nvSpPr>
        <dsp:cNvPr id="0" name=""/>
        <dsp:cNvSpPr/>
      </dsp:nvSpPr>
      <dsp:spPr>
        <a:xfrm>
          <a:off x="0" y="5132950"/>
          <a:ext cx="5648730" cy="172228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100000"/>
            </a:lnSpc>
            <a:spcBef>
              <a:spcPct val="0"/>
            </a:spcBef>
            <a:spcAft>
              <a:spcPts val="900"/>
            </a:spcAft>
            <a:buNone/>
          </a:pPr>
          <a:r>
            <a:rPr lang="en-US" sz="2600" kern="1200" dirty="0"/>
            <a:t>May </a:t>
          </a:r>
          <a:r>
            <a:rPr lang="en-US" sz="2600" b="1" i="1" kern="1200" dirty="0"/>
            <a:t>NOT</a:t>
          </a:r>
          <a:r>
            <a:rPr lang="en-US" sz="2600" kern="1200" dirty="0"/>
            <a:t> have </a:t>
          </a:r>
          <a:r>
            <a:rPr lang="en-US" sz="2600" u="sng" kern="1200" dirty="0"/>
            <a:t>applied</a:t>
          </a:r>
          <a:r>
            <a:rPr lang="en-US" sz="2600" kern="1200" dirty="0"/>
            <a:t> for or be </a:t>
          </a:r>
          <a:r>
            <a:rPr lang="en-US" sz="2600" u="sng" kern="1200" dirty="0"/>
            <a:t>receiving</a:t>
          </a:r>
          <a:r>
            <a:rPr lang="en-US" sz="2600" kern="1200" dirty="0"/>
            <a:t> federal disability benefits.</a:t>
          </a:r>
        </a:p>
      </dsp:txBody>
      <dsp:txXfrm>
        <a:off x="84075" y="5217025"/>
        <a:ext cx="5480580" cy="15541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B3403-9EB6-1742-80EE-47B595BD932A}">
      <dsp:nvSpPr>
        <dsp:cNvPr id="0" name=""/>
        <dsp:cNvSpPr/>
      </dsp:nvSpPr>
      <dsp:spPr>
        <a:xfrm>
          <a:off x="16214" y="1"/>
          <a:ext cx="2872382" cy="428732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1"/>
              </a:solidFill>
            </a:rPr>
            <a:t>Any one of us can experience an injury or illness at anytime making it challenging to keep working or go back to work. </a:t>
          </a:r>
        </a:p>
      </dsp:txBody>
      <dsp:txXfrm>
        <a:off x="100343" y="84130"/>
        <a:ext cx="2704124" cy="4119066"/>
      </dsp:txXfrm>
    </dsp:sp>
    <dsp:sp modelId="{9F15F7A8-9E60-9A4D-AE1F-E9B010F0D1F5}">
      <dsp:nvSpPr>
        <dsp:cNvPr id="0" name=""/>
        <dsp:cNvSpPr/>
      </dsp:nvSpPr>
      <dsp:spPr>
        <a:xfrm>
          <a:off x="3141366" y="1787488"/>
          <a:ext cx="608945" cy="71235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dirty="0"/>
        </a:p>
      </dsp:txBody>
      <dsp:txXfrm>
        <a:off x="3141366" y="1929958"/>
        <a:ext cx="426262" cy="427410"/>
      </dsp:txXfrm>
    </dsp:sp>
    <dsp:sp modelId="{E17C926D-5D24-F44F-B41B-F12F6BFD56EC}">
      <dsp:nvSpPr>
        <dsp:cNvPr id="0" name=""/>
        <dsp:cNvSpPr/>
      </dsp:nvSpPr>
      <dsp:spPr>
        <a:xfrm>
          <a:off x="4037549" y="2216"/>
          <a:ext cx="3863785" cy="4282895"/>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rPr>
            <a:t>Having systematic, evidence-based and evidence-informed support and resources is essential in helping people navigate a complex maze of health care and job-related options at a time when they are struggling with their health care needs.</a:t>
          </a:r>
        </a:p>
      </dsp:txBody>
      <dsp:txXfrm>
        <a:off x="4150715" y="115382"/>
        <a:ext cx="3637453" cy="4056563"/>
      </dsp:txXfrm>
    </dsp:sp>
    <dsp:sp modelId="{B8072572-7FC3-5545-8D52-47FCA8B5E5E7}">
      <dsp:nvSpPr>
        <dsp:cNvPr id="0" name=""/>
        <dsp:cNvSpPr/>
      </dsp:nvSpPr>
      <dsp:spPr>
        <a:xfrm>
          <a:off x="8154105" y="1787488"/>
          <a:ext cx="608945" cy="712350"/>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dirty="0"/>
        </a:p>
      </dsp:txBody>
      <dsp:txXfrm>
        <a:off x="8154105" y="1929958"/>
        <a:ext cx="426262" cy="427410"/>
      </dsp:txXfrm>
    </dsp:sp>
    <dsp:sp modelId="{C33AD3FA-E14B-9549-AD0C-F7F4469541F1}">
      <dsp:nvSpPr>
        <dsp:cNvPr id="0" name=""/>
        <dsp:cNvSpPr/>
      </dsp:nvSpPr>
      <dsp:spPr>
        <a:xfrm>
          <a:off x="9050288" y="4431"/>
          <a:ext cx="3125497" cy="4278465"/>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rPr>
            <a:t>RETAIN KY gives us a powerful set of tools to keep people employed, productive, contributing, and included. </a:t>
          </a:r>
        </a:p>
        <a:p>
          <a:pPr marL="0" lvl="0" indent="0" algn="ctr" defTabSz="1155700">
            <a:lnSpc>
              <a:spcPct val="90000"/>
            </a:lnSpc>
            <a:spcBef>
              <a:spcPct val="0"/>
            </a:spcBef>
            <a:spcAft>
              <a:spcPct val="35000"/>
            </a:spcAft>
            <a:buNone/>
          </a:pPr>
          <a:r>
            <a:rPr lang="en-US" sz="3000" kern="1200" dirty="0">
              <a:solidFill>
                <a:schemeClr val="bg1"/>
              </a:solidFill>
            </a:rPr>
            <a:t>Keeping ALL Kentuckians CONNECTED! </a:t>
          </a:r>
        </a:p>
      </dsp:txBody>
      <dsp:txXfrm>
        <a:off x="9141831" y="95974"/>
        <a:ext cx="2942411" cy="409537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2E93EA-BEB1-4FDB-AB4F-22B864E2A035}" type="datetimeFigureOut">
              <a:rPr lang="en-US" smtClean="0"/>
              <a:t>1/13/20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3C916C-B779-45EA-9313-5A801577060E}" type="slidenum">
              <a:rPr lang="en-US" smtClean="0"/>
              <a:t>‹#›</a:t>
            </a:fld>
            <a:endParaRPr lang="en-US"/>
          </a:p>
        </p:txBody>
      </p:sp>
    </p:spTree>
    <p:extLst>
      <p:ext uri="{BB962C8B-B14F-4D97-AF65-F5344CB8AC3E}">
        <p14:creationId xmlns:p14="http://schemas.microsoft.com/office/powerpoint/2010/main" val="3521280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3C916C-B779-45EA-9313-5A801577060E}" type="slidenum">
              <a:rPr lang="en-US" smtClean="0"/>
              <a:t>2</a:t>
            </a:fld>
            <a:endParaRPr lang="en-US"/>
          </a:p>
        </p:txBody>
      </p:sp>
    </p:spTree>
    <p:extLst>
      <p:ext uri="{BB962C8B-B14F-4D97-AF65-F5344CB8AC3E}">
        <p14:creationId xmlns:p14="http://schemas.microsoft.com/office/powerpoint/2010/main" val="19769835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11</a:t>
            </a:fld>
            <a:endParaRPr lang="en-US"/>
          </a:p>
        </p:txBody>
      </p:sp>
    </p:spTree>
    <p:extLst>
      <p:ext uri="{BB962C8B-B14F-4D97-AF65-F5344CB8AC3E}">
        <p14:creationId xmlns:p14="http://schemas.microsoft.com/office/powerpoint/2010/main" val="2397016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Building on state efforts to foster a workforce inclusive of people with disabilities. The Kentucky Work Matters Task Force composed of leaders from state government and the private sector are charged with identifying obstacles to employment and proposing solutions to remove barriers. Employment First executive order ensures employment in the community will be considered the first and primary option for persons with disabilities who want to become employed.  Work Ready Kentucky will create a workforce development system that is value driven for employers, aligns education with industry demands, prepares Kentuckians for the future of work and drives economic development.  Refer to Beth Potter for more information about individual projects.</a:t>
            </a:r>
          </a:p>
        </p:txBody>
      </p:sp>
      <p:sp>
        <p:nvSpPr>
          <p:cNvPr id="4" name="Slide Number Placeholder 3"/>
          <p:cNvSpPr>
            <a:spLocks noGrp="1"/>
          </p:cNvSpPr>
          <p:nvPr>
            <p:ph type="sldNum" sz="quarter" idx="5"/>
          </p:nvPr>
        </p:nvSpPr>
        <p:spPr/>
        <p:txBody>
          <a:bodyPr/>
          <a:lstStyle/>
          <a:p>
            <a:fld id="{E13C916C-B779-45EA-9313-5A801577060E}" type="slidenum">
              <a:rPr lang="en-US" smtClean="0"/>
              <a:t>12</a:t>
            </a:fld>
            <a:endParaRPr lang="en-US"/>
          </a:p>
        </p:txBody>
      </p:sp>
    </p:spTree>
    <p:extLst>
      <p:ext uri="{BB962C8B-B14F-4D97-AF65-F5344CB8AC3E}">
        <p14:creationId xmlns:p14="http://schemas.microsoft.com/office/powerpoint/2010/main" val="217313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Building on state efforts to foster a workforce inclusive of people with disabilities. The Kentucky Work Matters Task Force composed of leaders from state government and the private sector are charged with identifying obstacles to employment and proposing solutions to remove barriers. Employment First executive order ensures employment in the community will be considered the first and primary option for persons with disabilities who want to become employed.  Work Ready Kentucky will create a workforce development system that is value driven for employers, aligns education with industry demands, prepares Kentuckians for the future of work and drives economic development.  Refer to Beth Potter for more information about individual projects.</a:t>
            </a:r>
          </a:p>
        </p:txBody>
      </p:sp>
      <p:sp>
        <p:nvSpPr>
          <p:cNvPr id="4" name="Slide Number Placeholder 3"/>
          <p:cNvSpPr>
            <a:spLocks noGrp="1"/>
          </p:cNvSpPr>
          <p:nvPr>
            <p:ph type="sldNum" sz="quarter" idx="5"/>
          </p:nvPr>
        </p:nvSpPr>
        <p:spPr/>
        <p:txBody>
          <a:bodyPr/>
          <a:lstStyle/>
          <a:p>
            <a:fld id="{E13C916C-B779-45EA-9313-5A801577060E}" type="slidenum">
              <a:rPr lang="en-US" smtClean="0"/>
              <a:t>13</a:t>
            </a:fld>
            <a:endParaRPr lang="en-US"/>
          </a:p>
        </p:txBody>
      </p:sp>
    </p:spTree>
    <p:extLst>
      <p:ext uri="{BB962C8B-B14F-4D97-AF65-F5344CB8AC3E}">
        <p14:creationId xmlns:p14="http://schemas.microsoft.com/office/powerpoint/2010/main" val="2680844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14</a:t>
            </a:fld>
            <a:endParaRPr lang="en-US"/>
          </a:p>
        </p:txBody>
      </p:sp>
    </p:spTree>
    <p:extLst>
      <p:ext uri="{BB962C8B-B14F-4D97-AF65-F5344CB8AC3E}">
        <p14:creationId xmlns:p14="http://schemas.microsoft.com/office/powerpoint/2010/main" val="3302510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15</a:t>
            </a:fld>
            <a:endParaRPr lang="en-US"/>
          </a:p>
        </p:txBody>
      </p:sp>
    </p:spTree>
    <p:extLst>
      <p:ext uri="{BB962C8B-B14F-4D97-AF65-F5344CB8AC3E}">
        <p14:creationId xmlns:p14="http://schemas.microsoft.com/office/powerpoint/2010/main" val="2435483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16</a:t>
            </a:fld>
            <a:endParaRPr lang="en-US"/>
          </a:p>
        </p:txBody>
      </p:sp>
    </p:spTree>
    <p:extLst>
      <p:ext uri="{BB962C8B-B14F-4D97-AF65-F5344CB8AC3E}">
        <p14:creationId xmlns:p14="http://schemas.microsoft.com/office/powerpoint/2010/main" val="3178678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17</a:t>
            </a:fld>
            <a:endParaRPr lang="en-US"/>
          </a:p>
        </p:txBody>
      </p:sp>
    </p:spTree>
    <p:extLst>
      <p:ext uri="{BB962C8B-B14F-4D97-AF65-F5344CB8AC3E}">
        <p14:creationId xmlns:p14="http://schemas.microsoft.com/office/powerpoint/2010/main" val="492177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18</a:t>
            </a:fld>
            <a:endParaRPr lang="en-US"/>
          </a:p>
        </p:txBody>
      </p:sp>
    </p:spTree>
    <p:extLst>
      <p:ext uri="{BB962C8B-B14F-4D97-AF65-F5344CB8AC3E}">
        <p14:creationId xmlns:p14="http://schemas.microsoft.com/office/powerpoint/2010/main" val="3760598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19</a:t>
            </a:fld>
            <a:endParaRPr lang="en-US"/>
          </a:p>
        </p:txBody>
      </p:sp>
    </p:spTree>
    <p:extLst>
      <p:ext uri="{BB962C8B-B14F-4D97-AF65-F5344CB8AC3E}">
        <p14:creationId xmlns:p14="http://schemas.microsoft.com/office/powerpoint/2010/main" val="15286988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20</a:t>
            </a:fld>
            <a:endParaRPr lang="en-US"/>
          </a:p>
        </p:txBody>
      </p:sp>
    </p:spTree>
    <p:extLst>
      <p:ext uri="{BB962C8B-B14F-4D97-AF65-F5344CB8AC3E}">
        <p14:creationId xmlns:p14="http://schemas.microsoft.com/office/powerpoint/2010/main" val="3820194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this is a systemic issue that impacts the entire nation. Distribute region-specific data summary for their review.</a:t>
            </a:r>
          </a:p>
        </p:txBody>
      </p:sp>
      <p:sp>
        <p:nvSpPr>
          <p:cNvPr id="4" name="Slide Number Placeholder 3"/>
          <p:cNvSpPr>
            <a:spLocks noGrp="1"/>
          </p:cNvSpPr>
          <p:nvPr>
            <p:ph type="sldNum" sz="quarter" idx="5"/>
          </p:nvPr>
        </p:nvSpPr>
        <p:spPr/>
        <p:txBody>
          <a:bodyPr/>
          <a:lstStyle/>
          <a:p>
            <a:fld id="{E13C916C-B779-45EA-9313-5A801577060E}" type="slidenum">
              <a:rPr lang="en-US" smtClean="0"/>
              <a:t>3</a:t>
            </a:fld>
            <a:endParaRPr lang="en-US"/>
          </a:p>
        </p:txBody>
      </p:sp>
    </p:spTree>
    <p:extLst>
      <p:ext uri="{BB962C8B-B14F-4D97-AF65-F5344CB8AC3E}">
        <p14:creationId xmlns:p14="http://schemas.microsoft.com/office/powerpoint/2010/main" val="17013904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21</a:t>
            </a:fld>
            <a:endParaRPr lang="en-US"/>
          </a:p>
        </p:txBody>
      </p:sp>
    </p:spTree>
    <p:extLst>
      <p:ext uri="{BB962C8B-B14F-4D97-AF65-F5344CB8AC3E}">
        <p14:creationId xmlns:p14="http://schemas.microsoft.com/office/powerpoint/2010/main" val="19254164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LOVE THIS SLIDE! You</a:t>
            </a:r>
            <a:r>
              <a:rPr lang="en-US" baseline="0" dirty="0">
                <a:solidFill>
                  <a:srgbClr val="FF0000"/>
                </a:solidFill>
              </a:rPr>
              <a:t> rock</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E13C916C-B779-45EA-9313-5A801577060E}" type="slidenum">
              <a:rPr lang="en-US" smtClean="0"/>
              <a:t>22</a:t>
            </a:fld>
            <a:endParaRPr lang="en-US"/>
          </a:p>
        </p:txBody>
      </p:sp>
    </p:spTree>
    <p:extLst>
      <p:ext uri="{BB962C8B-B14F-4D97-AF65-F5344CB8AC3E}">
        <p14:creationId xmlns:p14="http://schemas.microsoft.com/office/powerpoint/2010/main" val="2885676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collected on employment rate, use of workplace accommodations, career maintenance, self-efficacy, satisfaction</a:t>
            </a:r>
            <a:r>
              <a:rPr lang="en-US" baseline="0" dirty="0"/>
              <a:t> with return to work resources, application for Social Security Disability Insurance rate, job person match, job satisfaction, optimism about job retention, quality of life</a:t>
            </a:r>
            <a:endParaRPr lang="en-US" dirty="0"/>
          </a:p>
        </p:txBody>
      </p:sp>
      <p:sp>
        <p:nvSpPr>
          <p:cNvPr id="4" name="Slide Number Placeholder 3"/>
          <p:cNvSpPr>
            <a:spLocks noGrp="1"/>
          </p:cNvSpPr>
          <p:nvPr>
            <p:ph type="sldNum" sz="quarter" idx="10"/>
          </p:nvPr>
        </p:nvSpPr>
        <p:spPr/>
        <p:txBody>
          <a:bodyPr/>
          <a:lstStyle/>
          <a:p>
            <a:fld id="{E13C916C-B779-45EA-9313-5A801577060E}" type="slidenum">
              <a:rPr lang="en-US" smtClean="0"/>
              <a:t>23</a:t>
            </a:fld>
            <a:endParaRPr lang="en-US"/>
          </a:p>
        </p:txBody>
      </p:sp>
    </p:spTree>
    <p:extLst>
      <p:ext uri="{BB962C8B-B14F-4D97-AF65-F5344CB8AC3E}">
        <p14:creationId xmlns:p14="http://schemas.microsoft.com/office/powerpoint/2010/main" val="18595093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LOVE THIS SLIDE!!</a:t>
            </a:r>
          </a:p>
        </p:txBody>
      </p:sp>
      <p:sp>
        <p:nvSpPr>
          <p:cNvPr id="4" name="Slide Number Placeholder 3"/>
          <p:cNvSpPr>
            <a:spLocks noGrp="1"/>
          </p:cNvSpPr>
          <p:nvPr>
            <p:ph type="sldNum" sz="quarter" idx="10"/>
          </p:nvPr>
        </p:nvSpPr>
        <p:spPr/>
        <p:txBody>
          <a:bodyPr/>
          <a:lstStyle/>
          <a:p>
            <a:fld id="{E13C916C-B779-45EA-9313-5A801577060E}" type="slidenum">
              <a:rPr lang="en-US" smtClean="0"/>
              <a:t>24</a:t>
            </a:fld>
            <a:endParaRPr lang="en-US"/>
          </a:p>
        </p:txBody>
      </p:sp>
    </p:spTree>
    <p:extLst>
      <p:ext uri="{BB962C8B-B14F-4D97-AF65-F5344CB8AC3E}">
        <p14:creationId xmlns:p14="http://schemas.microsoft.com/office/powerpoint/2010/main" val="1643548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25</a:t>
            </a:fld>
            <a:endParaRPr lang="en-US"/>
          </a:p>
        </p:txBody>
      </p:sp>
    </p:spTree>
    <p:extLst>
      <p:ext uri="{BB962C8B-B14F-4D97-AF65-F5344CB8AC3E}">
        <p14:creationId xmlns:p14="http://schemas.microsoft.com/office/powerpoint/2010/main" val="4162026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4</a:t>
            </a:fld>
            <a:endParaRPr lang="en-US"/>
          </a:p>
        </p:txBody>
      </p:sp>
    </p:spTree>
    <p:extLst>
      <p:ext uri="{BB962C8B-B14F-4D97-AF65-F5344CB8AC3E}">
        <p14:creationId xmlns:p14="http://schemas.microsoft.com/office/powerpoint/2010/main" val="2590060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 other project partners.</a:t>
            </a:r>
          </a:p>
        </p:txBody>
      </p:sp>
      <p:sp>
        <p:nvSpPr>
          <p:cNvPr id="4" name="Slide Number Placeholder 3"/>
          <p:cNvSpPr>
            <a:spLocks noGrp="1"/>
          </p:cNvSpPr>
          <p:nvPr>
            <p:ph type="sldNum" sz="quarter" idx="5"/>
          </p:nvPr>
        </p:nvSpPr>
        <p:spPr/>
        <p:txBody>
          <a:bodyPr/>
          <a:lstStyle/>
          <a:p>
            <a:fld id="{E13C916C-B779-45EA-9313-5A801577060E}" type="slidenum">
              <a:rPr lang="en-US" smtClean="0"/>
              <a:t>5</a:t>
            </a:fld>
            <a:endParaRPr lang="en-US"/>
          </a:p>
        </p:txBody>
      </p:sp>
    </p:spTree>
    <p:extLst>
      <p:ext uri="{BB962C8B-B14F-4D97-AF65-F5344CB8AC3E}">
        <p14:creationId xmlns:p14="http://schemas.microsoft.com/office/powerpoint/2010/main" val="2291658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6</a:t>
            </a:fld>
            <a:endParaRPr lang="en-US"/>
          </a:p>
        </p:txBody>
      </p:sp>
    </p:spTree>
    <p:extLst>
      <p:ext uri="{BB962C8B-B14F-4D97-AF65-F5344CB8AC3E}">
        <p14:creationId xmlns:p14="http://schemas.microsoft.com/office/powerpoint/2010/main" val="3323463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3C916C-B779-45EA-9313-5A801577060E}" type="slidenum">
              <a:rPr lang="en-US" smtClean="0"/>
              <a:t>7</a:t>
            </a:fld>
            <a:endParaRPr lang="en-US"/>
          </a:p>
        </p:txBody>
      </p:sp>
    </p:spTree>
    <p:extLst>
      <p:ext uri="{BB962C8B-B14F-4D97-AF65-F5344CB8AC3E}">
        <p14:creationId xmlns:p14="http://schemas.microsoft.com/office/powerpoint/2010/main" val="350421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project allows us to provide a wide spectrum of resources and services based on the </a:t>
            </a:r>
            <a:r>
              <a:rPr lang="en-US"/>
              <a:t>employee’s eligibility.  </a:t>
            </a:r>
            <a:endParaRPr lang="en-US" dirty="0"/>
          </a:p>
        </p:txBody>
      </p:sp>
      <p:sp>
        <p:nvSpPr>
          <p:cNvPr id="4" name="Slide Number Placeholder 3"/>
          <p:cNvSpPr>
            <a:spLocks noGrp="1"/>
          </p:cNvSpPr>
          <p:nvPr>
            <p:ph type="sldNum" sz="quarter" idx="5"/>
          </p:nvPr>
        </p:nvSpPr>
        <p:spPr/>
        <p:txBody>
          <a:bodyPr/>
          <a:lstStyle/>
          <a:p>
            <a:fld id="{E13C916C-B779-45EA-9313-5A801577060E}" type="slidenum">
              <a:rPr lang="en-US" smtClean="0"/>
              <a:t>8</a:t>
            </a:fld>
            <a:endParaRPr lang="en-US"/>
          </a:p>
        </p:txBody>
      </p:sp>
    </p:spTree>
    <p:extLst>
      <p:ext uri="{BB962C8B-B14F-4D97-AF65-F5344CB8AC3E}">
        <p14:creationId xmlns:p14="http://schemas.microsoft.com/office/powerpoint/2010/main" val="3380793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Quality of Life – the need to feel productive, valuable, and valued; Health – managing injury, illness, and related issues (e.g. pain) can impact one’s mental health – creating additional challenges to return to or stay at work; Financial difficulties – can’t pay bills or possibly unable to afford basic needs; Roles – the entire family dynamic can change which can be difficult for all family members; Unexpected expenses – paying for medical care and rehabilitation, fees associated with financial issues, etc.</a:t>
            </a:r>
          </a:p>
        </p:txBody>
      </p:sp>
      <p:sp>
        <p:nvSpPr>
          <p:cNvPr id="4" name="Slide Number Placeholder 3"/>
          <p:cNvSpPr>
            <a:spLocks noGrp="1"/>
          </p:cNvSpPr>
          <p:nvPr>
            <p:ph type="sldNum" sz="quarter" idx="5"/>
          </p:nvPr>
        </p:nvSpPr>
        <p:spPr/>
        <p:txBody>
          <a:bodyPr/>
          <a:lstStyle/>
          <a:p>
            <a:fld id="{E13C916C-B779-45EA-9313-5A801577060E}" type="slidenum">
              <a:rPr lang="en-US" smtClean="0"/>
              <a:t>9</a:t>
            </a:fld>
            <a:endParaRPr lang="en-US"/>
          </a:p>
        </p:txBody>
      </p:sp>
    </p:spTree>
    <p:extLst>
      <p:ext uri="{BB962C8B-B14F-4D97-AF65-F5344CB8AC3E}">
        <p14:creationId xmlns:p14="http://schemas.microsoft.com/office/powerpoint/2010/main" val="1754623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Building on state efforts to foster a workforce inclusive of people with disabilities. The Kentucky Work Matters Task Force composed of leaders from state government and the private sector are charged with identifying obstacles to employment and proposing solutions to remove barriers. Employment First executive order ensures employment in the community will be considered the first and primary option for persons with disabilities who want to become employed.  Work Ready Kentucky will create a workforce development system that is value driven for employers, aligns education with industry demands, prepares Kentuckians for the future of work and drives economic development.  Refer to Beth Potter for more information about individual projects.</a:t>
            </a:r>
          </a:p>
        </p:txBody>
      </p:sp>
      <p:sp>
        <p:nvSpPr>
          <p:cNvPr id="4" name="Slide Number Placeholder 3"/>
          <p:cNvSpPr>
            <a:spLocks noGrp="1"/>
          </p:cNvSpPr>
          <p:nvPr>
            <p:ph type="sldNum" sz="quarter" idx="5"/>
          </p:nvPr>
        </p:nvSpPr>
        <p:spPr/>
        <p:txBody>
          <a:bodyPr/>
          <a:lstStyle/>
          <a:p>
            <a:fld id="{E13C916C-B779-45EA-9313-5A801577060E}" type="slidenum">
              <a:rPr lang="en-US" smtClean="0"/>
              <a:t>10</a:t>
            </a:fld>
            <a:endParaRPr lang="en-US"/>
          </a:p>
        </p:txBody>
      </p:sp>
    </p:spTree>
    <p:extLst>
      <p:ext uri="{BB962C8B-B14F-4D97-AF65-F5344CB8AC3E}">
        <p14:creationId xmlns:p14="http://schemas.microsoft.com/office/powerpoint/2010/main" val="3215608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0282B-1EC5-4239-A60F-86A67A504A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3B5567-534D-47B1-B2D7-DA3853ACF2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A0B8A8-60C0-4FFA-82F2-3C3657847C1A}"/>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5" name="Footer Placeholder 4">
            <a:extLst>
              <a:ext uri="{FF2B5EF4-FFF2-40B4-BE49-F238E27FC236}">
                <a16:creationId xmlns:a16="http://schemas.microsoft.com/office/drawing/2014/main" id="{B620A7A5-8DC8-4A90-9226-14EB916D9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E944E9-BB82-42CD-8CC4-F8FF89A6F13D}"/>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3858065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2051A-8396-42D3-A68F-19DA920A82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043EE6-1032-4344-8A15-64B5E7D24F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24E3A7-2BC4-4899-8B80-6EBF0FD6D331}"/>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5" name="Footer Placeholder 4">
            <a:extLst>
              <a:ext uri="{FF2B5EF4-FFF2-40B4-BE49-F238E27FC236}">
                <a16:creationId xmlns:a16="http://schemas.microsoft.com/office/drawing/2014/main" id="{72C02B56-480F-4FB0-BC22-5C96DDA350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C942E-3E48-49D4-B1F2-DE7575B3109D}"/>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696343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D6B0F3-D1B2-4910-ABFC-68A6C584C0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423D03-A251-430A-B868-4CA6741856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E71268-4BF9-4D75-B1DD-45C8C1D5C519}"/>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5" name="Footer Placeholder 4">
            <a:extLst>
              <a:ext uri="{FF2B5EF4-FFF2-40B4-BE49-F238E27FC236}">
                <a16:creationId xmlns:a16="http://schemas.microsoft.com/office/drawing/2014/main" id="{F54A9B29-77FE-4B4D-8803-55BD9D1983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A060-0BB3-4CAC-881B-C6BD36AF50B8}"/>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439761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B645E-96EE-49C4-AB83-E099E94C80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D35244-7390-4C3E-B8E3-11F9796862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E33915-6712-4A3B-AA00-568284203D71}"/>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5" name="Footer Placeholder 4">
            <a:extLst>
              <a:ext uri="{FF2B5EF4-FFF2-40B4-BE49-F238E27FC236}">
                <a16:creationId xmlns:a16="http://schemas.microsoft.com/office/drawing/2014/main" id="{0017941E-33D8-4D6D-AAE2-69D58BBC11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4DCA6E-E811-43F9-81CA-382A4939B090}"/>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73780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5299-2DEE-483F-A78E-7E9509CF6F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7D8A0F-FB36-4F77-908A-1829EE9A2C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DF3DEF-171A-4FE9-B372-AF1B37F8D904}"/>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5" name="Footer Placeholder 4">
            <a:extLst>
              <a:ext uri="{FF2B5EF4-FFF2-40B4-BE49-F238E27FC236}">
                <a16:creationId xmlns:a16="http://schemas.microsoft.com/office/drawing/2014/main" id="{29DBDD09-C7FB-474C-8389-87B2942DA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10C394-5791-4EA4-85C4-A0AAF7EDDCAA}"/>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119215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74DF-D5F6-4363-9690-A099BD33D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4A1AD9-C3FA-4AC2-AF7F-D23A97CE0D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9BE9E4-89E9-4BD7-A385-B7A3C814BD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D65A20-49D9-423F-97EE-C9CFFB5AC309}"/>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6" name="Footer Placeholder 5">
            <a:extLst>
              <a:ext uri="{FF2B5EF4-FFF2-40B4-BE49-F238E27FC236}">
                <a16:creationId xmlns:a16="http://schemas.microsoft.com/office/drawing/2014/main" id="{D6A0AB62-D636-42DD-8ABE-918CCEE9A5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D2C0E-B3E4-4698-ADF8-32D82D7E9D3A}"/>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4090470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E7095-C0D9-4047-9318-F608762636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8A5DFD-285C-478F-A76B-F846D7D4AC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DEA89B-7633-4B3C-95DF-B544787847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F6DEF7-14E2-41D4-8A93-326FB67720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1CD75D-2A0E-4A85-A642-C41F8A554B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763BF-AB25-4049-B589-749657AF2E4E}"/>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8" name="Footer Placeholder 7">
            <a:extLst>
              <a:ext uri="{FF2B5EF4-FFF2-40B4-BE49-F238E27FC236}">
                <a16:creationId xmlns:a16="http://schemas.microsoft.com/office/drawing/2014/main" id="{D670A351-51BA-4212-A4EA-0119544DB1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EC873A-5C8E-4B37-ADFF-51919F924B96}"/>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2274559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13B84-09D9-4660-982C-FDCC76B29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E66ADB-5123-4AA5-983F-0FF5F62DC07E}"/>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4" name="Footer Placeholder 3">
            <a:extLst>
              <a:ext uri="{FF2B5EF4-FFF2-40B4-BE49-F238E27FC236}">
                <a16:creationId xmlns:a16="http://schemas.microsoft.com/office/drawing/2014/main" id="{026C4DB3-4301-401F-AAB6-47AD1C9BFA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2A0921-5045-43E4-9223-A9AE0CB8737C}"/>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75204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6CAFB4-4D63-498C-A86F-F557970C162D}"/>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3" name="Footer Placeholder 2">
            <a:extLst>
              <a:ext uri="{FF2B5EF4-FFF2-40B4-BE49-F238E27FC236}">
                <a16:creationId xmlns:a16="http://schemas.microsoft.com/office/drawing/2014/main" id="{4AD7323A-F0AC-4789-8C8E-C8EB0EB90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C083AC-D8B1-4EFD-86E8-DF0E7C044C02}"/>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966181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77603-F35E-40A1-B06E-666F5F969E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669183-A62B-4E73-B526-F71ED2FF21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90B95A-4232-4A2A-B61F-074453499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42B161-C6F1-4871-8B73-B8109D37DF6E}"/>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6" name="Footer Placeholder 5">
            <a:extLst>
              <a:ext uri="{FF2B5EF4-FFF2-40B4-BE49-F238E27FC236}">
                <a16:creationId xmlns:a16="http://schemas.microsoft.com/office/drawing/2014/main" id="{2454B9C0-B197-4DBB-8E0B-C3FBEC3C96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4037AF-9EEE-4746-92CA-D84659B8C8DC}"/>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3178429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A6769-F5CB-4B1C-93BB-A261A9A927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7858C5-2CCB-476E-9C95-189365A650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A11655-7C57-4326-8D57-3D0C989603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422206-056B-4880-ABF6-DA1D9923033B}"/>
              </a:ext>
            </a:extLst>
          </p:cNvPr>
          <p:cNvSpPr>
            <a:spLocks noGrp="1"/>
          </p:cNvSpPr>
          <p:nvPr>
            <p:ph type="dt" sz="half" idx="10"/>
          </p:nvPr>
        </p:nvSpPr>
        <p:spPr/>
        <p:txBody>
          <a:bodyPr/>
          <a:lstStyle/>
          <a:p>
            <a:fld id="{6E8055EB-33FA-4672-BC36-31B542C6C21F}" type="datetimeFigureOut">
              <a:rPr lang="en-US" smtClean="0"/>
              <a:t>1/13/20</a:t>
            </a:fld>
            <a:endParaRPr lang="en-US"/>
          </a:p>
        </p:txBody>
      </p:sp>
      <p:sp>
        <p:nvSpPr>
          <p:cNvPr id="6" name="Footer Placeholder 5">
            <a:extLst>
              <a:ext uri="{FF2B5EF4-FFF2-40B4-BE49-F238E27FC236}">
                <a16:creationId xmlns:a16="http://schemas.microsoft.com/office/drawing/2014/main" id="{E9A07706-C8F2-4C84-9FFA-254BD6E0E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BEE0F-CDA0-4E1A-8731-BB78B57B382C}"/>
              </a:ext>
            </a:extLst>
          </p:cNvPr>
          <p:cNvSpPr>
            <a:spLocks noGrp="1"/>
          </p:cNvSpPr>
          <p:nvPr>
            <p:ph type="sldNum" sz="quarter" idx="12"/>
          </p:nvPr>
        </p:nvSpPr>
        <p:spPr/>
        <p:txBody>
          <a:bodyPr/>
          <a:lstStyle/>
          <a:p>
            <a:fld id="{EE3822AD-9F46-49B2-98CF-2C74BBBD25A0}" type="slidenum">
              <a:rPr lang="en-US" smtClean="0"/>
              <a:t>‹#›</a:t>
            </a:fld>
            <a:endParaRPr lang="en-US"/>
          </a:p>
        </p:txBody>
      </p:sp>
    </p:spTree>
    <p:extLst>
      <p:ext uri="{BB962C8B-B14F-4D97-AF65-F5344CB8AC3E}">
        <p14:creationId xmlns:p14="http://schemas.microsoft.com/office/powerpoint/2010/main" val="68042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631B24-074D-4458-B2AB-E05E745128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B6C50E-EBB3-43EB-ACCF-C1317E839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EC5EE-52F6-44BA-889A-C65F85E91F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8055EB-33FA-4672-BC36-31B542C6C21F}" type="datetimeFigureOut">
              <a:rPr lang="en-US" smtClean="0"/>
              <a:t>1/13/20</a:t>
            </a:fld>
            <a:endParaRPr lang="en-US"/>
          </a:p>
        </p:txBody>
      </p:sp>
      <p:sp>
        <p:nvSpPr>
          <p:cNvPr id="5" name="Footer Placeholder 4">
            <a:extLst>
              <a:ext uri="{FF2B5EF4-FFF2-40B4-BE49-F238E27FC236}">
                <a16:creationId xmlns:a16="http://schemas.microsoft.com/office/drawing/2014/main" id="{0D87257F-50BC-4CF3-87D1-C7AAFE4C5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75DD7E-02C8-4BFE-8759-5E97825C41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822AD-9F46-49B2-98CF-2C74BBBD25A0}" type="slidenum">
              <a:rPr lang="en-US" smtClean="0"/>
              <a:t>‹#›</a:t>
            </a:fld>
            <a:endParaRPr lang="en-US"/>
          </a:p>
        </p:txBody>
      </p:sp>
    </p:spTree>
    <p:extLst>
      <p:ext uri="{BB962C8B-B14F-4D97-AF65-F5344CB8AC3E}">
        <p14:creationId xmlns:p14="http://schemas.microsoft.com/office/powerpoint/2010/main" val="2250019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6.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microsoft.com/office/2007/relationships/diagramDrawing" Target="../diagrams/drawing5.xml"/><Relationship Id="rId13"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diagramColors" Target="../diagrams/colors5.xml"/><Relationship Id="rId12" Type="http://schemas.openxmlformats.org/officeDocument/2006/relationships/image" Target="../media/image20.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image" Target="../media/image19.png"/><Relationship Id="rId5" Type="http://schemas.openxmlformats.org/officeDocument/2006/relationships/diagramLayout" Target="../diagrams/layout5.xml"/><Relationship Id="rId10" Type="http://schemas.openxmlformats.org/officeDocument/2006/relationships/image" Target="../media/image18.svg"/><Relationship Id="rId4" Type="http://schemas.openxmlformats.org/officeDocument/2006/relationships/diagramData" Target="../diagrams/data5.xml"/><Relationship Id="rId9" Type="http://schemas.openxmlformats.org/officeDocument/2006/relationships/image" Target="../media/image17.png"/><Relationship Id="rId14" Type="http://schemas.openxmlformats.org/officeDocument/2006/relationships/image" Target="../media/image22.sv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kyretain.org/meet-our-staff/" TargetMode="External"/><Relationship Id="rId5" Type="http://schemas.openxmlformats.org/officeDocument/2006/relationships/image" Target="../media/image24.svg"/><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kyretain.org/" TargetMode="External"/><Relationship Id="rId7" Type="http://schemas.openxmlformats.org/officeDocument/2006/relationships/image" Target="../media/image28.sv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hyperlink" Target="http://www.kyretain.org/podcasts/" TargetMode="External"/><Relationship Id="rId4" Type="http://schemas.openxmlformats.org/officeDocument/2006/relationships/hyperlink" Target="http://www.kyretain.org/trainings/" TargetMode="External"/></Relationships>
</file>

<file path=ppt/slides/_rels/slide24.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6.png"/><Relationship Id="rId7" Type="http://schemas.openxmlformats.org/officeDocument/2006/relationships/diagramColors" Target="../diagrams/colors6.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5.xml.rels><?xml version="1.0" encoding="UTF-8" standalone="yes"?>
<Relationships xmlns="http://schemas.openxmlformats.org/package/2006/relationships"><Relationship Id="rId3" Type="http://schemas.openxmlformats.org/officeDocument/2006/relationships/hyperlink" Target="mailto:Beth.Potter@uky.edu"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kyretain.org/"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D5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Content Placeholder 3">
            <a:extLst>
              <a:ext uri="{FF2B5EF4-FFF2-40B4-BE49-F238E27FC236}">
                <a16:creationId xmlns:a16="http://schemas.microsoft.com/office/drawing/2014/main" id="{5AE509C4-1D1C-4A92-81C5-4210D3180E3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038600" y="2041214"/>
            <a:ext cx="7188199" cy="1635315"/>
          </a:xfrm>
          <a:prstGeom prst="rect">
            <a:avLst/>
          </a:prstGeom>
        </p:spPr>
      </p:pic>
      <p:sp>
        <p:nvSpPr>
          <p:cNvPr id="3" name="Content Placeholder 2">
            <a:extLst>
              <a:ext uri="{FF2B5EF4-FFF2-40B4-BE49-F238E27FC236}">
                <a16:creationId xmlns:a16="http://schemas.microsoft.com/office/drawing/2014/main" id="{66E661C1-2820-4EC8-8370-A3C7F5620E85}"/>
              </a:ext>
            </a:extLst>
          </p:cNvPr>
          <p:cNvSpPr>
            <a:spLocks noGrp="1"/>
          </p:cNvSpPr>
          <p:nvPr>
            <p:ph idx="1"/>
          </p:nvPr>
        </p:nvSpPr>
        <p:spPr>
          <a:xfrm>
            <a:off x="4038600" y="4884873"/>
            <a:ext cx="7188199" cy="1292090"/>
          </a:xfrm>
        </p:spPr>
        <p:txBody>
          <a:bodyPr>
            <a:normAutofit/>
          </a:bodyPr>
          <a:lstStyle/>
          <a:p>
            <a:pPr marL="0" indent="0" algn="ctr">
              <a:buNone/>
            </a:pPr>
            <a:r>
              <a:rPr lang="en-US" sz="3000" dirty="0"/>
              <a:t>Working Together to Build </a:t>
            </a:r>
          </a:p>
          <a:p>
            <a:pPr marL="0" indent="0" algn="ctr">
              <a:buNone/>
            </a:pPr>
            <a:r>
              <a:rPr lang="en-US" sz="3000" dirty="0"/>
              <a:t>RETAIN Kentucky in Your Community</a:t>
            </a:r>
          </a:p>
        </p:txBody>
      </p:sp>
    </p:spTree>
    <p:extLst>
      <p:ext uri="{BB962C8B-B14F-4D97-AF65-F5344CB8AC3E}">
        <p14:creationId xmlns:p14="http://schemas.microsoft.com/office/powerpoint/2010/main" val="2016433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Freeform 14">
            <a:extLst>
              <a:ext uri="{FF2B5EF4-FFF2-40B4-BE49-F238E27FC236}">
                <a16:creationId xmlns:a16="http://schemas.microsoft.com/office/drawing/2014/main" id="{6FC11E2E-9797-4FEA-90FD-894E32A20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49" name="Freeform 33">
            <a:extLst>
              <a:ext uri="{FF2B5EF4-FFF2-40B4-BE49-F238E27FC236}">
                <a16:creationId xmlns:a16="http://schemas.microsoft.com/office/drawing/2014/main" id="{F8828EFD-56F8-4B00-9A0D-B623CC074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02096" y="3608996"/>
            <a:ext cx="4522796" cy="3249004"/>
          </a:xfrm>
          <a:custGeom>
            <a:avLst/>
            <a:gdLst>
              <a:gd name="connsiteX0" fmla="*/ 3018081 w 4522796"/>
              <a:gd name="connsiteY0" fmla="*/ 0 h 3249004"/>
              <a:gd name="connsiteX1" fmla="*/ 0 w 4522796"/>
              <a:gd name="connsiteY1" fmla="*/ 0 h 3249004"/>
              <a:gd name="connsiteX2" fmla="*/ 0 w 4522796"/>
              <a:gd name="connsiteY2" fmla="*/ 3249004 h 3249004"/>
              <a:gd name="connsiteX3" fmla="*/ 4522796 w 4522796"/>
              <a:gd name="connsiteY3" fmla="*/ 3249004 h 3249004"/>
            </a:gdLst>
            <a:ahLst/>
            <a:cxnLst>
              <a:cxn ang="0">
                <a:pos x="connsiteX0" y="connsiteY0"/>
              </a:cxn>
              <a:cxn ang="0">
                <a:pos x="connsiteX1" y="connsiteY1"/>
              </a:cxn>
              <a:cxn ang="0">
                <a:pos x="connsiteX2" y="connsiteY2"/>
              </a:cxn>
              <a:cxn ang="0">
                <a:pos x="connsiteX3" y="connsiteY3"/>
              </a:cxn>
            </a:cxnLst>
            <a:rect l="l" t="t" r="r" b="b"/>
            <a:pathLst>
              <a:path w="4522796" h="3249004">
                <a:moveTo>
                  <a:pt x="3018081" y="0"/>
                </a:moveTo>
                <a:lnTo>
                  <a:pt x="0" y="0"/>
                </a:lnTo>
                <a:lnTo>
                  <a:pt x="0" y="3249004"/>
                </a:lnTo>
                <a:lnTo>
                  <a:pt x="4522796" y="324900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3" name="Text Placeholder 2">
            <a:extLst>
              <a:ext uri="{FF2B5EF4-FFF2-40B4-BE49-F238E27FC236}">
                <a16:creationId xmlns:a16="http://schemas.microsoft.com/office/drawing/2014/main" id="{8AFF56B4-6DC6-482B-8474-4E4887D76D10}"/>
              </a:ext>
            </a:extLst>
          </p:cNvPr>
          <p:cNvSpPr>
            <a:spLocks noGrp="1"/>
          </p:cNvSpPr>
          <p:nvPr>
            <p:ph type="body" idx="1"/>
          </p:nvPr>
        </p:nvSpPr>
        <p:spPr>
          <a:xfrm>
            <a:off x="119921" y="2948017"/>
            <a:ext cx="11881579" cy="2388683"/>
          </a:xfrm>
        </p:spPr>
        <p:txBody>
          <a:bodyPr vert="horz" lIns="91440" tIns="45720" rIns="91440" bIns="45720" rtlCol="0">
            <a:noAutofit/>
          </a:bodyPr>
          <a:lstStyle/>
          <a:p>
            <a:pPr marL="514350" indent="-514350">
              <a:buFont typeface="+mj-lt"/>
              <a:buAutoNum type="arabicPeriod"/>
            </a:pPr>
            <a:r>
              <a:rPr lang="en-US" sz="2600" kern="1200" dirty="0">
                <a:solidFill>
                  <a:schemeClr val="tx1"/>
                </a:solidFill>
                <a:latin typeface="+mn-lt"/>
                <a:ea typeface="+mn-ea"/>
                <a:cs typeface="+mn-cs"/>
              </a:rPr>
              <a:t>Maintaining job skills speeds worker’s recovery and preserves financial security </a:t>
            </a:r>
          </a:p>
          <a:p>
            <a:pPr marL="514350" indent="-514350">
              <a:buFont typeface="+mj-lt"/>
              <a:buAutoNum type="arabicPeriod"/>
            </a:pPr>
            <a:r>
              <a:rPr lang="en-US" sz="2600" kern="1200" dirty="0">
                <a:solidFill>
                  <a:schemeClr val="tx1"/>
                </a:solidFill>
                <a:latin typeface="+mn-lt"/>
                <a:ea typeface="+mn-ea"/>
                <a:cs typeface="+mn-cs"/>
              </a:rPr>
              <a:t>Keeping daily routine retains social connections and </a:t>
            </a:r>
            <a:r>
              <a:rPr lang="en-US" sz="2600" dirty="0">
                <a:solidFill>
                  <a:schemeClr val="tx1"/>
                </a:solidFill>
              </a:rPr>
              <a:t>social support networks</a:t>
            </a:r>
          </a:p>
          <a:p>
            <a:pPr marL="514350" indent="-514350">
              <a:buFont typeface="+mj-lt"/>
              <a:buAutoNum type="arabicPeriod"/>
            </a:pPr>
            <a:r>
              <a:rPr lang="en-US" sz="2600" dirty="0">
                <a:solidFill>
                  <a:schemeClr val="tx1"/>
                </a:solidFill>
              </a:rPr>
              <a:t>Accessing comprehensive health and social care services reduces the negative impact on a person’s health and their family, along with the likelihood of developing secondary health conditions that can delay or complicate their health outcomes</a:t>
            </a:r>
            <a:endParaRPr lang="en-US" sz="2600" kern="1200" dirty="0">
              <a:solidFill>
                <a:schemeClr val="tx1"/>
              </a:solidFill>
              <a:latin typeface="+mn-lt"/>
              <a:ea typeface="+mn-ea"/>
              <a:cs typeface="+mn-cs"/>
            </a:endParaRPr>
          </a:p>
        </p:txBody>
      </p:sp>
      <p:sp>
        <p:nvSpPr>
          <p:cNvPr id="51" name="Freeform 24">
            <a:extLst>
              <a:ext uri="{FF2B5EF4-FFF2-40B4-BE49-F238E27FC236}">
                <a16:creationId xmlns:a16="http://schemas.microsoft.com/office/drawing/2014/main" id="{3D4697C8-4A0D-4493-B526-7CC15E0EE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Graphic 39" descr="Handshake">
            <a:extLst>
              <a:ext uri="{FF2B5EF4-FFF2-40B4-BE49-F238E27FC236}">
                <a16:creationId xmlns:a16="http://schemas.microsoft.com/office/drawing/2014/main" id="{5CC249D6-E1EC-46A1-B4BE-81985015E2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63494" y="349871"/>
            <a:ext cx="3079129" cy="3079129"/>
          </a:xfrm>
          <a:prstGeom prst="rect">
            <a:avLst/>
          </a:prstGeom>
        </p:spPr>
      </p:pic>
      <p:sp>
        <p:nvSpPr>
          <p:cNvPr id="53" name="Freeform 15">
            <a:extLst>
              <a:ext uri="{FF2B5EF4-FFF2-40B4-BE49-F238E27FC236}">
                <a16:creationId xmlns:a16="http://schemas.microsoft.com/office/drawing/2014/main" id="{A085B63A-2D2F-4B09-9BFB-E2080686C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01F80AD-6F7B-4423-9CAE-6648DEFBB801}"/>
              </a:ext>
            </a:extLst>
          </p:cNvPr>
          <p:cNvSpPr>
            <a:spLocks noGrp="1"/>
          </p:cNvSpPr>
          <p:nvPr>
            <p:ph type="title"/>
          </p:nvPr>
        </p:nvSpPr>
        <p:spPr>
          <a:xfrm>
            <a:off x="119921" y="234990"/>
            <a:ext cx="5457919" cy="2418269"/>
          </a:xfrm>
        </p:spPr>
        <p:txBody>
          <a:bodyPr vert="horz" lIns="91440" tIns="45720" rIns="91440" bIns="45720" rtlCol="0" anchor="b">
            <a:normAutofit/>
          </a:bodyPr>
          <a:lstStyle/>
          <a:p>
            <a:r>
              <a:rPr lang="en-US" sz="4000" dirty="0"/>
              <a:t>RETAIN KY Improves </a:t>
            </a:r>
            <a:r>
              <a:rPr lang="en-US" sz="4000" kern="1200" dirty="0">
                <a:solidFill>
                  <a:schemeClr val="tx1"/>
                </a:solidFill>
                <a:latin typeface="+mj-lt"/>
                <a:ea typeface="+mj-ea"/>
                <a:cs typeface="+mj-cs"/>
              </a:rPr>
              <a:t>Health Care and Social Determinants of Health for </a:t>
            </a:r>
            <a:r>
              <a:rPr lang="en-US" sz="4000" dirty="0"/>
              <a:t>Employees</a:t>
            </a:r>
            <a:endParaRPr lang="en-US" sz="4000" kern="1200" dirty="0">
              <a:solidFill>
                <a:schemeClr val="tx1"/>
              </a:solidFill>
              <a:latin typeface="+mj-lt"/>
              <a:ea typeface="+mj-ea"/>
              <a:cs typeface="+mj-cs"/>
            </a:endParaRPr>
          </a:p>
        </p:txBody>
      </p:sp>
    </p:spTree>
    <p:extLst>
      <p:ext uri="{BB962C8B-B14F-4D97-AF65-F5344CB8AC3E}">
        <p14:creationId xmlns:p14="http://schemas.microsoft.com/office/powerpoint/2010/main" val="3249498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DC33119-00E0-524E-8476-9E5B29CD0F86}"/>
              </a:ext>
            </a:extLst>
          </p:cNvPr>
          <p:cNvSpPr>
            <a:spLocks noGrp="1"/>
          </p:cNvSpPr>
          <p:nvPr>
            <p:ph type="title"/>
          </p:nvPr>
        </p:nvSpPr>
        <p:spPr>
          <a:xfrm>
            <a:off x="207035" y="4525347"/>
            <a:ext cx="7225125" cy="1737360"/>
          </a:xfrm>
        </p:spPr>
        <p:txBody>
          <a:bodyPr vert="horz" lIns="91440" tIns="45720" rIns="91440" bIns="45720" rtlCol="0" anchor="ctr">
            <a:normAutofit fontScale="90000"/>
          </a:bodyPr>
          <a:lstStyle/>
          <a:p>
            <a:pPr algn="r"/>
            <a:r>
              <a:rPr lang="en-US" sz="6000" kern="1200" dirty="0">
                <a:solidFill>
                  <a:schemeClr val="tx1"/>
                </a:solidFill>
                <a:latin typeface="+mj-lt"/>
                <a:ea typeface="+mj-ea"/>
                <a:cs typeface="+mj-cs"/>
              </a:rPr>
              <a:t>Work Disruptions Impact Employee’s Lives</a:t>
            </a:r>
          </a:p>
        </p:txBody>
      </p:sp>
      <p:sp>
        <p:nvSpPr>
          <p:cNvPr id="3" name="Text Placeholder 2">
            <a:extLst>
              <a:ext uri="{FF2B5EF4-FFF2-40B4-BE49-F238E27FC236}">
                <a16:creationId xmlns:a16="http://schemas.microsoft.com/office/drawing/2014/main" id="{591D61BD-7E70-8D4F-89BF-2CD17B38BDEE}"/>
              </a:ext>
            </a:extLst>
          </p:cNvPr>
          <p:cNvSpPr>
            <a:spLocks noGrp="1"/>
          </p:cNvSpPr>
          <p:nvPr>
            <p:ph type="body" idx="1"/>
          </p:nvPr>
        </p:nvSpPr>
        <p:spPr>
          <a:xfrm>
            <a:off x="7800392" y="4525347"/>
            <a:ext cx="4391601" cy="1978970"/>
          </a:xfrm>
        </p:spPr>
        <p:txBody>
          <a:bodyPr vert="horz" lIns="91440" tIns="45720" rIns="91440" bIns="45720" rtlCol="0" anchor="ctr">
            <a:noAutofit/>
          </a:bodyPr>
          <a:lstStyle/>
          <a:p>
            <a:r>
              <a:rPr lang="en-US" sz="3400" b="1" kern="1200" dirty="0">
                <a:solidFill>
                  <a:schemeClr val="tx1"/>
                </a:solidFill>
                <a:latin typeface="+mn-lt"/>
                <a:ea typeface="+mn-ea"/>
                <a:cs typeface="+mn-cs"/>
              </a:rPr>
              <a:t>Transportation Issues</a:t>
            </a:r>
          </a:p>
          <a:p>
            <a:r>
              <a:rPr lang="en-US" sz="3400" b="1" kern="1200" dirty="0">
                <a:solidFill>
                  <a:schemeClr val="tx1"/>
                </a:solidFill>
                <a:latin typeface="+mn-lt"/>
                <a:ea typeface="+mn-ea"/>
                <a:cs typeface="+mn-cs"/>
              </a:rPr>
              <a:t>Food Security</a:t>
            </a:r>
          </a:p>
          <a:p>
            <a:r>
              <a:rPr lang="en-US" sz="3400" b="1" kern="1200" dirty="0">
                <a:solidFill>
                  <a:schemeClr val="tx1"/>
                </a:solidFill>
                <a:latin typeface="+mn-lt"/>
                <a:ea typeface="+mn-ea"/>
                <a:cs typeface="+mn-cs"/>
              </a:rPr>
              <a:t>Child Care</a:t>
            </a:r>
          </a:p>
          <a:p>
            <a:r>
              <a:rPr lang="en-US" sz="3400" b="1" dirty="0">
                <a:solidFill>
                  <a:schemeClr val="tx1"/>
                </a:solidFill>
              </a:rPr>
              <a:t>Home Stability</a:t>
            </a:r>
            <a:endParaRPr lang="en-US" sz="3400" b="1" kern="1200" dirty="0">
              <a:solidFill>
                <a:schemeClr val="tx1"/>
              </a:solidFill>
              <a:latin typeface="+mn-lt"/>
              <a:ea typeface="+mn-ea"/>
              <a:cs typeface="+mn-cs"/>
            </a:endParaRPr>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9204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6F9EB9F2-07E2-4D64-BBD8-BB5B217F1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2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1F80AD-6F7B-4423-9CAE-6648DEFBB801}"/>
              </a:ext>
            </a:extLst>
          </p:cNvPr>
          <p:cNvSpPr>
            <a:spLocks noGrp="1"/>
          </p:cNvSpPr>
          <p:nvPr>
            <p:ph type="title"/>
          </p:nvPr>
        </p:nvSpPr>
        <p:spPr>
          <a:xfrm>
            <a:off x="4380587" y="483080"/>
            <a:ext cx="7265063" cy="6054880"/>
          </a:xfrm>
        </p:spPr>
        <p:txBody>
          <a:bodyPr vert="horz" lIns="91440" tIns="45720" rIns="91440" bIns="45720" rtlCol="0" anchor="ctr">
            <a:normAutofit/>
          </a:bodyPr>
          <a:lstStyle/>
          <a:p>
            <a:pPr>
              <a:lnSpc>
                <a:spcPct val="100000"/>
              </a:lnSpc>
              <a:spcBef>
                <a:spcPts val="1200"/>
              </a:spcBef>
              <a:spcAft>
                <a:spcPts val="1200"/>
              </a:spcAft>
              <a:tabLst>
                <a:tab pos="668338" algn="l"/>
              </a:tabLst>
            </a:pPr>
            <a:r>
              <a:rPr lang="en-US" sz="4000" b="1" dirty="0">
                <a:solidFill>
                  <a:schemeClr val="tx1">
                    <a:lumMod val="85000"/>
                    <a:lumOff val="15000"/>
                  </a:schemeClr>
                </a:solidFill>
                <a:latin typeface="Cambria" panose="02040503050406030204" pitchFamily="18" charset="0"/>
                <a:ea typeface="Cambria" panose="02040503050406030204" pitchFamily="18" charset="0"/>
              </a:rPr>
              <a:t>Providing coordinated services and supports for early return-to-work or stay-at-work </a:t>
            </a:r>
            <a:br>
              <a:rPr lang="en-US" sz="4000" b="1" dirty="0">
                <a:solidFill>
                  <a:schemeClr val="tx1">
                    <a:lumMod val="85000"/>
                    <a:lumOff val="15000"/>
                  </a:schemeClr>
                </a:solidFill>
                <a:latin typeface="Cambria" panose="02040503050406030204" pitchFamily="18" charset="0"/>
                <a:ea typeface="Cambria" panose="02040503050406030204" pitchFamily="18" charset="0"/>
              </a:rPr>
            </a:br>
            <a:br>
              <a:rPr lang="en-US" sz="4000" b="1" dirty="0">
                <a:solidFill>
                  <a:schemeClr val="tx1">
                    <a:lumMod val="85000"/>
                    <a:lumOff val="15000"/>
                  </a:schemeClr>
                </a:solidFill>
                <a:latin typeface="Cambria" panose="02040503050406030204" pitchFamily="18" charset="0"/>
                <a:ea typeface="Cambria" panose="02040503050406030204" pitchFamily="18" charset="0"/>
              </a:rPr>
            </a:br>
            <a:r>
              <a:rPr lang="en-US" sz="4000" b="1" dirty="0">
                <a:solidFill>
                  <a:schemeClr val="tx1">
                    <a:lumMod val="85000"/>
                    <a:lumOff val="15000"/>
                  </a:schemeClr>
                </a:solidFill>
                <a:latin typeface="Cambria" panose="02040503050406030204" pitchFamily="18" charset="0"/>
                <a:ea typeface="Cambria" panose="02040503050406030204" pitchFamily="18" charset="0"/>
              </a:rPr>
              <a:t>Job site analysis and assistive technology</a:t>
            </a:r>
            <a:br>
              <a:rPr lang="en-US" sz="4000" b="1" dirty="0">
                <a:solidFill>
                  <a:schemeClr val="tx1">
                    <a:lumMod val="85000"/>
                    <a:lumOff val="15000"/>
                  </a:schemeClr>
                </a:solidFill>
                <a:latin typeface="Cambria" panose="02040503050406030204" pitchFamily="18" charset="0"/>
                <a:ea typeface="Cambria" panose="02040503050406030204" pitchFamily="18" charset="0"/>
              </a:rPr>
            </a:br>
            <a:br>
              <a:rPr lang="en-US" sz="4000" b="1" dirty="0">
                <a:solidFill>
                  <a:schemeClr val="tx1">
                    <a:lumMod val="85000"/>
                    <a:lumOff val="15000"/>
                  </a:schemeClr>
                </a:solidFill>
                <a:latin typeface="Cambria" panose="02040503050406030204" pitchFamily="18" charset="0"/>
                <a:ea typeface="Cambria" panose="02040503050406030204" pitchFamily="18" charset="0"/>
              </a:rPr>
            </a:br>
            <a:r>
              <a:rPr lang="en-US" sz="4000" b="1" dirty="0">
                <a:solidFill>
                  <a:schemeClr val="tx1">
                    <a:lumMod val="85000"/>
                    <a:lumOff val="15000"/>
                  </a:schemeClr>
                </a:solidFill>
                <a:latin typeface="Cambria" panose="02040503050406030204" pitchFamily="18" charset="0"/>
                <a:ea typeface="Cambria" panose="02040503050406030204" pitchFamily="18" charset="0"/>
              </a:rPr>
              <a:t>Peer mentoring	 and advocacy</a:t>
            </a:r>
          </a:p>
        </p:txBody>
      </p:sp>
      <p:sp>
        <p:nvSpPr>
          <p:cNvPr id="3" name="Text Placeholder 2">
            <a:extLst>
              <a:ext uri="{FF2B5EF4-FFF2-40B4-BE49-F238E27FC236}">
                <a16:creationId xmlns:a16="http://schemas.microsoft.com/office/drawing/2014/main" id="{8AFF56B4-6DC6-482B-8474-4E4887D76D10}"/>
              </a:ext>
            </a:extLst>
          </p:cNvPr>
          <p:cNvSpPr>
            <a:spLocks noGrp="1"/>
          </p:cNvSpPr>
          <p:nvPr>
            <p:ph type="body" idx="1"/>
          </p:nvPr>
        </p:nvSpPr>
        <p:spPr>
          <a:xfrm>
            <a:off x="546350" y="965198"/>
            <a:ext cx="3509541" cy="4927602"/>
          </a:xfrm>
        </p:spPr>
        <p:txBody>
          <a:bodyPr vert="horz" lIns="91440" tIns="45720" rIns="91440" bIns="45720" rtlCol="0" anchor="ctr">
            <a:noAutofit/>
          </a:bodyPr>
          <a:lstStyle/>
          <a:p>
            <a:r>
              <a:rPr lang="en-US" sz="3600" dirty="0">
                <a:solidFill>
                  <a:schemeClr val="accent1">
                    <a:lumMod val="75000"/>
                  </a:schemeClr>
                </a:solidFill>
                <a:latin typeface="Cambria" panose="02040503050406030204" pitchFamily="18" charset="0"/>
                <a:ea typeface="Cambria" panose="02040503050406030204" pitchFamily="18" charset="0"/>
              </a:rPr>
              <a:t>Using Occupational Health Best Practices for Workers</a:t>
            </a:r>
            <a:endParaRPr lang="en-US" sz="3600" kern="1200" dirty="0">
              <a:solidFill>
                <a:schemeClr val="accent1">
                  <a:lumMod val="75000"/>
                </a:schemeClr>
              </a:solidFill>
              <a:latin typeface="Cambria" panose="02040503050406030204" pitchFamily="18" charset="0"/>
              <a:ea typeface="Cambria" panose="02040503050406030204" pitchFamily="18" charset="0"/>
            </a:endParaRPr>
          </a:p>
        </p:txBody>
      </p:sp>
      <p:cxnSp>
        <p:nvCxnSpPr>
          <p:cNvPr id="36" name="Straight Connector 35">
            <a:extLst>
              <a:ext uri="{FF2B5EF4-FFF2-40B4-BE49-F238E27FC236}">
                <a16:creationId xmlns:a16="http://schemas.microsoft.com/office/drawing/2014/main" id="{F0C57C7C-DFE9-4A1E-B7A9-DF40E63366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011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6F9EB9F2-07E2-4D64-BBD8-BB5B217F1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2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1F80AD-6F7B-4423-9CAE-6648DEFBB801}"/>
              </a:ext>
            </a:extLst>
          </p:cNvPr>
          <p:cNvSpPr>
            <a:spLocks noGrp="1"/>
          </p:cNvSpPr>
          <p:nvPr>
            <p:ph type="title"/>
          </p:nvPr>
        </p:nvSpPr>
        <p:spPr>
          <a:xfrm>
            <a:off x="4380587" y="430364"/>
            <a:ext cx="7265063" cy="5572761"/>
          </a:xfrm>
        </p:spPr>
        <p:txBody>
          <a:bodyPr vert="horz" lIns="91440" tIns="45720" rIns="91440" bIns="45720" rtlCol="0" anchor="ctr">
            <a:normAutofit/>
          </a:bodyPr>
          <a:lstStyle/>
          <a:p>
            <a:pPr>
              <a:lnSpc>
                <a:spcPct val="100000"/>
              </a:lnSpc>
              <a:spcAft>
                <a:spcPts val="600"/>
              </a:spcAft>
              <a:tabLst>
                <a:tab pos="668338" algn="l"/>
              </a:tabLst>
            </a:pPr>
            <a:r>
              <a:rPr lang="en-US" sz="4000" b="1" dirty="0">
                <a:solidFill>
                  <a:schemeClr val="tx1">
                    <a:lumMod val="85000"/>
                    <a:lumOff val="15000"/>
                  </a:schemeClr>
                </a:solidFill>
                <a:latin typeface="Cambria" panose="02040503050406030204" pitchFamily="18" charset="0"/>
                <a:ea typeface="Cambria" panose="02040503050406030204" pitchFamily="18" charset="0"/>
              </a:rPr>
              <a:t>Evidence-based and evidence-informed practices:</a:t>
            </a:r>
            <a:br>
              <a:rPr lang="en-US" sz="4000" b="1" dirty="0">
                <a:solidFill>
                  <a:schemeClr val="tx1">
                    <a:lumMod val="85000"/>
                    <a:lumOff val="15000"/>
                  </a:schemeClr>
                </a:solidFill>
                <a:latin typeface="Cambria" panose="02040503050406030204" pitchFamily="18" charset="0"/>
                <a:ea typeface="Cambria" panose="02040503050406030204" pitchFamily="18" charset="0"/>
              </a:rPr>
            </a:br>
            <a:br>
              <a:rPr lang="en-US" sz="4000" dirty="0">
                <a:solidFill>
                  <a:schemeClr val="tx1">
                    <a:lumMod val="85000"/>
                    <a:lumOff val="15000"/>
                  </a:schemeClr>
                </a:solidFill>
                <a:latin typeface="Cambria" panose="02040503050406030204" pitchFamily="18" charset="0"/>
                <a:ea typeface="Cambria" panose="02040503050406030204" pitchFamily="18" charset="0"/>
              </a:rPr>
            </a:br>
            <a:r>
              <a:rPr lang="en-US" sz="4000" dirty="0">
                <a:solidFill>
                  <a:schemeClr val="tx1">
                    <a:lumMod val="85000"/>
                    <a:lumOff val="15000"/>
                  </a:schemeClr>
                </a:solidFill>
                <a:latin typeface="Cambria" panose="02040503050406030204" pitchFamily="18" charset="0"/>
                <a:ea typeface="Cambria" panose="02040503050406030204" pitchFamily="18" charset="0"/>
              </a:rPr>
              <a:t>1.	Resource Identification</a:t>
            </a:r>
            <a:br>
              <a:rPr lang="en-US" sz="4000" dirty="0">
                <a:solidFill>
                  <a:schemeClr val="tx1">
                    <a:lumMod val="85000"/>
                    <a:lumOff val="15000"/>
                  </a:schemeClr>
                </a:solidFill>
                <a:latin typeface="Cambria" panose="02040503050406030204" pitchFamily="18" charset="0"/>
                <a:ea typeface="Cambria" panose="02040503050406030204" pitchFamily="18" charset="0"/>
              </a:rPr>
            </a:br>
            <a:r>
              <a:rPr lang="en-US" sz="4000" dirty="0">
                <a:solidFill>
                  <a:schemeClr val="tx1">
                    <a:lumMod val="85000"/>
                    <a:lumOff val="15000"/>
                  </a:schemeClr>
                </a:solidFill>
                <a:latin typeface="Cambria" panose="02040503050406030204" pitchFamily="18" charset="0"/>
                <a:ea typeface="Cambria" panose="02040503050406030204" pitchFamily="18" charset="0"/>
              </a:rPr>
              <a:t>2.	Universal Design and 	Assistive Technology  </a:t>
            </a:r>
            <a:br>
              <a:rPr lang="en-US" sz="4000" dirty="0">
                <a:solidFill>
                  <a:schemeClr val="tx1">
                    <a:lumMod val="85000"/>
                    <a:lumOff val="15000"/>
                  </a:schemeClr>
                </a:solidFill>
                <a:latin typeface="Cambria" panose="02040503050406030204" pitchFamily="18" charset="0"/>
                <a:ea typeface="Cambria" panose="02040503050406030204" pitchFamily="18" charset="0"/>
              </a:rPr>
            </a:br>
            <a:r>
              <a:rPr lang="en-US" sz="4000" dirty="0">
                <a:solidFill>
                  <a:schemeClr val="tx1">
                    <a:lumMod val="85000"/>
                    <a:lumOff val="15000"/>
                  </a:schemeClr>
                </a:solidFill>
                <a:latin typeface="Cambria" panose="02040503050406030204" pitchFamily="18" charset="0"/>
                <a:ea typeface="Cambria" panose="02040503050406030204" pitchFamily="18" charset="0"/>
              </a:rPr>
              <a:t>3.	Peer-to-Peer Support </a:t>
            </a:r>
            <a:endParaRPr lang="en-US" sz="4000" kern="1200" dirty="0">
              <a:solidFill>
                <a:schemeClr val="tx1">
                  <a:lumMod val="85000"/>
                  <a:lumOff val="15000"/>
                </a:schemeClr>
              </a:solidFill>
              <a:latin typeface="Cambria" panose="02040503050406030204" pitchFamily="18" charset="0"/>
              <a:ea typeface="Cambria" panose="02040503050406030204" pitchFamily="18" charset="0"/>
            </a:endParaRPr>
          </a:p>
        </p:txBody>
      </p:sp>
      <p:sp>
        <p:nvSpPr>
          <p:cNvPr id="3" name="Text Placeholder 2">
            <a:extLst>
              <a:ext uri="{FF2B5EF4-FFF2-40B4-BE49-F238E27FC236}">
                <a16:creationId xmlns:a16="http://schemas.microsoft.com/office/drawing/2014/main" id="{8AFF56B4-6DC6-482B-8474-4E4887D76D10}"/>
              </a:ext>
            </a:extLst>
          </p:cNvPr>
          <p:cNvSpPr>
            <a:spLocks noGrp="1"/>
          </p:cNvSpPr>
          <p:nvPr>
            <p:ph type="body" idx="1"/>
          </p:nvPr>
        </p:nvSpPr>
        <p:spPr>
          <a:xfrm>
            <a:off x="914403" y="965198"/>
            <a:ext cx="2816792" cy="4927602"/>
          </a:xfrm>
        </p:spPr>
        <p:txBody>
          <a:bodyPr vert="horz" lIns="91440" tIns="45720" rIns="91440" bIns="45720" rtlCol="0" anchor="ctr">
            <a:noAutofit/>
          </a:bodyPr>
          <a:lstStyle/>
          <a:p>
            <a:r>
              <a:rPr lang="en-US" sz="3600" dirty="0">
                <a:solidFill>
                  <a:schemeClr val="accent1">
                    <a:lumMod val="75000"/>
                  </a:schemeClr>
                </a:solidFill>
                <a:latin typeface="Cambria" panose="02040503050406030204" pitchFamily="18" charset="0"/>
                <a:ea typeface="Cambria" panose="02040503050406030204" pitchFamily="18" charset="0"/>
              </a:rPr>
              <a:t>Coordinating health and employment-related stay-at-work and early return-to-work services.</a:t>
            </a:r>
            <a:endParaRPr lang="en-US" sz="3600" kern="1200" dirty="0">
              <a:solidFill>
                <a:schemeClr val="accent1">
                  <a:lumMod val="75000"/>
                </a:schemeClr>
              </a:solidFill>
              <a:latin typeface="Cambria" panose="02040503050406030204" pitchFamily="18" charset="0"/>
              <a:ea typeface="Cambria" panose="02040503050406030204" pitchFamily="18" charset="0"/>
            </a:endParaRPr>
          </a:p>
        </p:txBody>
      </p:sp>
      <p:cxnSp>
        <p:nvCxnSpPr>
          <p:cNvPr id="36" name="Straight Connector 35">
            <a:extLst>
              <a:ext uri="{FF2B5EF4-FFF2-40B4-BE49-F238E27FC236}">
                <a16:creationId xmlns:a16="http://schemas.microsoft.com/office/drawing/2014/main" id="{F0C57C7C-DFE9-4A1E-B7A9-DF40E63366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8100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FE38F6F-2EDE-426D-9511-DBD685BB9A56}"/>
              </a:ext>
            </a:extLst>
          </p:cNvPr>
          <p:cNvSpPr>
            <a:spLocks noGrp="1"/>
          </p:cNvSpPr>
          <p:nvPr>
            <p:ph type="title"/>
          </p:nvPr>
        </p:nvSpPr>
        <p:spPr>
          <a:xfrm>
            <a:off x="119921" y="2007996"/>
            <a:ext cx="4377127" cy="2820908"/>
          </a:xfrm>
        </p:spPr>
        <p:txBody>
          <a:bodyPr>
            <a:normAutofit/>
          </a:bodyPr>
          <a:lstStyle/>
          <a:p>
            <a:pPr algn="ctr"/>
            <a:r>
              <a:rPr lang="en-US" sz="3700" dirty="0">
                <a:solidFill>
                  <a:srgbClr val="FFFFFF"/>
                </a:solidFill>
                <a:latin typeface="Cambria" panose="02040503050406030204" pitchFamily="18" charset="0"/>
                <a:ea typeface="Cambria" panose="02040503050406030204" pitchFamily="18" charset="0"/>
              </a:rPr>
              <a:t>Who is Eligible? </a:t>
            </a:r>
            <a:br>
              <a:rPr lang="en-US" sz="3700" dirty="0">
                <a:solidFill>
                  <a:srgbClr val="FFFFFF"/>
                </a:solidFill>
                <a:latin typeface="Cambria" panose="02040503050406030204" pitchFamily="18" charset="0"/>
                <a:ea typeface="Cambria" panose="02040503050406030204" pitchFamily="18" charset="0"/>
              </a:rPr>
            </a:br>
            <a:br>
              <a:rPr lang="en-US" sz="3700" dirty="0">
                <a:solidFill>
                  <a:srgbClr val="FFFFFF"/>
                </a:solidFill>
                <a:latin typeface="Cambria" panose="02040503050406030204" pitchFamily="18" charset="0"/>
                <a:ea typeface="Cambria" panose="02040503050406030204" pitchFamily="18" charset="0"/>
              </a:rPr>
            </a:br>
            <a:r>
              <a:rPr lang="en-US" sz="3700" dirty="0">
                <a:solidFill>
                  <a:srgbClr val="FFFFFF"/>
                </a:solidFill>
                <a:latin typeface="Cambria" panose="02040503050406030204" pitchFamily="18" charset="0"/>
                <a:ea typeface="Cambria" panose="02040503050406030204" pitchFamily="18" charset="0"/>
              </a:rPr>
              <a:t>Participant Criteria</a:t>
            </a:r>
          </a:p>
        </p:txBody>
      </p:sp>
      <p:graphicFrame>
        <p:nvGraphicFramePr>
          <p:cNvPr id="16" name="Content Placeholder 4">
            <a:extLst>
              <a:ext uri="{FF2B5EF4-FFF2-40B4-BE49-F238E27FC236}">
                <a16:creationId xmlns:a16="http://schemas.microsoft.com/office/drawing/2014/main" id="{13C8282B-7F2C-48CF-A96B-D194326B814C}"/>
              </a:ext>
            </a:extLst>
          </p:cNvPr>
          <p:cNvGraphicFramePr>
            <a:graphicFrameLocks noGrp="1"/>
          </p:cNvGraphicFramePr>
          <p:nvPr>
            <p:ph idx="1"/>
            <p:extLst>
              <p:ext uri="{D42A27DB-BD31-4B8C-83A1-F6EECF244321}">
                <p14:modId xmlns:p14="http://schemas.microsoft.com/office/powerpoint/2010/main" val="2498213519"/>
              </p:ext>
            </p:extLst>
          </p:nvPr>
        </p:nvGraphicFramePr>
        <p:xfrm>
          <a:off x="6543270" y="0"/>
          <a:ext cx="5648730" cy="685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Rectangle 10" descr="Ambulance">
            <a:extLst>
              <a:ext uri="{FF2B5EF4-FFF2-40B4-BE49-F238E27FC236}">
                <a16:creationId xmlns:a16="http://schemas.microsoft.com/office/drawing/2014/main" id="{18023C7D-5A73-724D-9FFB-6B6D7DD07C1B}"/>
              </a:ext>
            </a:extLst>
          </p:cNvPr>
          <p:cNvSpPr/>
          <p:nvPr/>
        </p:nvSpPr>
        <p:spPr>
          <a:xfrm>
            <a:off x="5446921" y="615579"/>
            <a:ext cx="1064038" cy="1023440"/>
          </a:xfrm>
          <a:prstGeom prst="rect">
            <a:avLst/>
          </a:prstGeom>
          <a: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3" name="Rectangle 12" descr="Medicine">
            <a:extLst>
              <a:ext uri="{FF2B5EF4-FFF2-40B4-BE49-F238E27FC236}">
                <a16:creationId xmlns:a16="http://schemas.microsoft.com/office/drawing/2014/main" id="{62778238-9333-B145-B5D7-CFFB497AE395}"/>
              </a:ext>
            </a:extLst>
          </p:cNvPr>
          <p:cNvSpPr/>
          <p:nvPr/>
        </p:nvSpPr>
        <p:spPr>
          <a:xfrm>
            <a:off x="5479233" y="3583798"/>
            <a:ext cx="1064038" cy="1023440"/>
          </a:xfrm>
          <a:prstGeom prst="rect">
            <a:avLst/>
          </a:prstGeom>
          <a: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5" name="Rectangle 14" descr="Braille">
            <a:extLst>
              <a:ext uri="{FF2B5EF4-FFF2-40B4-BE49-F238E27FC236}">
                <a16:creationId xmlns:a16="http://schemas.microsoft.com/office/drawing/2014/main" id="{86656E66-3930-4747-9D75-5F5E54CE0894}"/>
              </a:ext>
            </a:extLst>
          </p:cNvPr>
          <p:cNvSpPr/>
          <p:nvPr/>
        </p:nvSpPr>
        <p:spPr>
          <a:xfrm>
            <a:off x="5414609" y="5367016"/>
            <a:ext cx="1064037" cy="1023440"/>
          </a:xfrm>
          <a:prstGeom prst="rect">
            <a:avLst/>
          </a:prstGeom>
          <a: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1974696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2" name="Rectangle 6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07C3C2C-24E4-4D97-ACE5-9943F9B9398B}"/>
              </a:ext>
            </a:extLst>
          </p:cNvPr>
          <p:cNvSpPr>
            <a:spLocks noGrp="1"/>
          </p:cNvSpPr>
          <p:nvPr>
            <p:ph type="title"/>
          </p:nvPr>
        </p:nvSpPr>
        <p:spPr>
          <a:xfrm>
            <a:off x="640079" y="2053641"/>
            <a:ext cx="3669161" cy="2760098"/>
          </a:xfrm>
        </p:spPr>
        <p:txBody>
          <a:bodyPr vert="horz" lIns="91440" tIns="45720" rIns="91440" bIns="45720" rtlCol="0" anchor="ctr">
            <a:normAutofit/>
          </a:bodyPr>
          <a:lstStyle/>
          <a:p>
            <a:r>
              <a:rPr lang="en-US" b="1" kern="1200">
                <a:solidFill>
                  <a:srgbClr val="FFFFFF"/>
                </a:solidFill>
                <a:latin typeface="+mj-lt"/>
                <a:ea typeface="+mj-ea"/>
                <a:cs typeface="+mj-cs"/>
              </a:rPr>
              <a:t>RETAIN KY </a:t>
            </a:r>
            <a:br>
              <a:rPr lang="en-US" b="1" kern="1200">
                <a:solidFill>
                  <a:srgbClr val="FFFFFF"/>
                </a:solidFill>
                <a:latin typeface="+mj-lt"/>
                <a:ea typeface="+mj-ea"/>
                <a:cs typeface="+mj-cs"/>
              </a:rPr>
            </a:br>
            <a:r>
              <a:rPr lang="en-US" b="1" kern="1200">
                <a:solidFill>
                  <a:srgbClr val="FFFFFF"/>
                </a:solidFill>
                <a:latin typeface="+mj-lt"/>
                <a:ea typeface="+mj-ea"/>
                <a:cs typeface="+mj-cs"/>
              </a:rPr>
              <a:t>Support</a:t>
            </a:r>
            <a:endParaRPr lang="en-US" kern="1200">
              <a:solidFill>
                <a:srgbClr val="FFFFFF"/>
              </a:solidFill>
              <a:latin typeface="+mj-lt"/>
              <a:ea typeface="+mj-ea"/>
              <a:cs typeface="+mj-cs"/>
            </a:endParaRPr>
          </a:p>
        </p:txBody>
      </p:sp>
      <p:sp>
        <p:nvSpPr>
          <p:cNvPr id="12" name="Text Placeholder 2">
            <a:extLst>
              <a:ext uri="{FF2B5EF4-FFF2-40B4-BE49-F238E27FC236}">
                <a16:creationId xmlns:a16="http://schemas.microsoft.com/office/drawing/2014/main" id="{28B0EA0F-0533-FD47-917B-B429C86B0427}"/>
              </a:ext>
            </a:extLst>
          </p:cNvPr>
          <p:cNvSpPr txBox="1">
            <a:spLocks/>
          </p:cNvSpPr>
          <p:nvPr/>
        </p:nvSpPr>
        <p:spPr>
          <a:xfrm>
            <a:off x="5756223" y="374754"/>
            <a:ext cx="6082110" cy="604103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457200">
              <a:buFont typeface="+mj-lt"/>
              <a:buAutoNum type="arabicPeriod"/>
            </a:pPr>
            <a:r>
              <a:rPr lang="en-US" b="1" i="1" dirty="0">
                <a:solidFill>
                  <a:srgbClr val="000000"/>
                </a:solidFill>
              </a:rPr>
              <a:t>Easy referral </a:t>
            </a:r>
            <a:r>
              <a:rPr lang="en-US" dirty="0">
                <a:solidFill>
                  <a:srgbClr val="000000"/>
                </a:solidFill>
              </a:rPr>
              <a:t>process</a:t>
            </a:r>
          </a:p>
          <a:p>
            <a:pPr marL="742950" indent="-457200">
              <a:buFont typeface="+mj-lt"/>
              <a:buAutoNum type="arabicPeriod"/>
            </a:pPr>
            <a:r>
              <a:rPr lang="en-US" b="1" i="1" dirty="0">
                <a:solidFill>
                  <a:srgbClr val="000000"/>
                </a:solidFill>
              </a:rPr>
              <a:t>Return-to-Work Coordinators </a:t>
            </a:r>
            <a:r>
              <a:rPr lang="en-US" dirty="0">
                <a:solidFill>
                  <a:srgbClr val="000000"/>
                </a:solidFill>
              </a:rPr>
              <a:t>engage and connect workers through responsive, personalized contact within </a:t>
            </a:r>
            <a:r>
              <a:rPr lang="en-US" b="1" i="1" u="sng" dirty="0">
                <a:solidFill>
                  <a:srgbClr val="000000"/>
                </a:solidFill>
              </a:rPr>
              <a:t>two days </a:t>
            </a:r>
            <a:r>
              <a:rPr lang="en-US" dirty="0">
                <a:solidFill>
                  <a:srgbClr val="000000"/>
                </a:solidFill>
              </a:rPr>
              <a:t>of referral</a:t>
            </a:r>
          </a:p>
          <a:p>
            <a:pPr marL="742950" indent="-457200">
              <a:buFont typeface="+mj-lt"/>
              <a:buAutoNum type="arabicPeriod"/>
            </a:pPr>
            <a:r>
              <a:rPr lang="en-US" b="1" i="1" dirty="0">
                <a:solidFill>
                  <a:srgbClr val="000000"/>
                </a:solidFill>
              </a:rPr>
              <a:t>Coordinate</a:t>
            </a:r>
            <a:r>
              <a:rPr lang="en-US" dirty="0">
                <a:solidFill>
                  <a:srgbClr val="000000"/>
                </a:solidFill>
              </a:rPr>
              <a:t> and </a:t>
            </a:r>
            <a:r>
              <a:rPr lang="en-US" b="1" i="1" dirty="0">
                <a:solidFill>
                  <a:srgbClr val="000000"/>
                </a:solidFill>
              </a:rPr>
              <a:t>navigate resources </a:t>
            </a:r>
            <a:r>
              <a:rPr lang="en-US" dirty="0">
                <a:solidFill>
                  <a:srgbClr val="000000"/>
                </a:solidFill>
              </a:rPr>
              <a:t>(e.g., health care, job accommodations, retraining, rehabilitation services) to promote early return-to-work or stay-at-work</a:t>
            </a:r>
          </a:p>
        </p:txBody>
      </p:sp>
    </p:spTree>
    <p:extLst>
      <p:ext uri="{BB962C8B-B14F-4D97-AF65-F5344CB8AC3E}">
        <p14:creationId xmlns:p14="http://schemas.microsoft.com/office/powerpoint/2010/main" val="3326987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Freeform 14">
            <a:extLst>
              <a:ext uri="{FF2B5EF4-FFF2-40B4-BE49-F238E27FC236}">
                <a16:creationId xmlns:a16="http://schemas.microsoft.com/office/drawing/2014/main" id="{6FC11E2E-9797-4FEA-90FD-894E32A20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40" name="Freeform 33">
            <a:extLst>
              <a:ext uri="{FF2B5EF4-FFF2-40B4-BE49-F238E27FC236}">
                <a16:creationId xmlns:a16="http://schemas.microsoft.com/office/drawing/2014/main" id="{F8828EFD-56F8-4B00-9A0D-B623CC074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02096" y="3608996"/>
            <a:ext cx="4522796" cy="3249004"/>
          </a:xfrm>
          <a:custGeom>
            <a:avLst/>
            <a:gdLst>
              <a:gd name="connsiteX0" fmla="*/ 3018081 w 4522796"/>
              <a:gd name="connsiteY0" fmla="*/ 0 h 3249004"/>
              <a:gd name="connsiteX1" fmla="*/ 0 w 4522796"/>
              <a:gd name="connsiteY1" fmla="*/ 0 h 3249004"/>
              <a:gd name="connsiteX2" fmla="*/ 0 w 4522796"/>
              <a:gd name="connsiteY2" fmla="*/ 3249004 h 3249004"/>
              <a:gd name="connsiteX3" fmla="*/ 4522796 w 4522796"/>
              <a:gd name="connsiteY3" fmla="*/ 3249004 h 3249004"/>
            </a:gdLst>
            <a:ahLst/>
            <a:cxnLst>
              <a:cxn ang="0">
                <a:pos x="connsiteX0" y="connsiteY0"/>
              </a:cxn>
              <a:cxn ang="0">
                <a:pos x="connsiteX1" y="connsiteY1"/>
              </a:cxn>
              <a:cxn ang="0">
                <a:pos x="connsiteX2" y="connsiteY2"/>
              </a:cxn>
              <a:cxn ang="0">
                <a:pos x="connsiteX3" y="connsiteY3"/>
              </a:cxn>
            </a:cxnLst>
            <a:rect l="l" t="t" r="r" b="b"/>
            <a:pathLst>
              <a:path w="4522796" h="3249004">
                <a:moveTo>
                  <a:pt x="3018081" y="0"/>
                </a:moveTo>
                <a:lnTo>
                  <a:pt x="0" y="0"/>
                </a:lnTo>
                <a:lnTo>
                  <a:pt x="0" y="3249004"/>
                </a:lnTo>
                <a:lnTo>
                  <a:pt x="4522796" y="324900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42" name="Freeform 24">
            <a:extLst>
              <a:ext uri="{FF2B5EF4-FFF2-40B4-BE49-F238E27FC236}">
                <a16:creationId xmlns:a16="http://schemas.microsoft.com/office/drawing/2014/main" id="{3D4697C8-4A0D-4493-B526-7CC15E0EE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15">
            <a:extLst>
              <a:ext uri="{FF2B5EF4-FFF2-40B4-BE49-F238E27FC236}">
                <a16:creationId xmlns:a16="http://schemas.microsoft.com/office/drawing/2014/main" id="{A085B63A-2D2F-4B09-9BFB-E2080686C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Text Placeholder 2">
            <a:extLst>
              <a:ext uri="{FF2B5EF4-FFF2-40B4-BE49-F238E27FC236}">
                <a16:creationId xmlns:a16="http://schemas.microsoft.com/office/drawing/2014/main" id="{28B0EA0F-0533-FD47-917B-B429C86B0427}"/>
              </a:ext>
            </a:extLst>
          </p:cNvPr>
          <p:cNvSpPr txBox="1">
            <a:spLocks/>
          </p:cNvSpPr>
          <p:nvPr/>
        </p:nvSpPr>
        <p:spPr>
          <a:xfrm>
            <a:off x="5710316" y="172528"/>
            <a:ext cx="6620077" cy="52707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latin typeface="Calibri" panose="020F0502020204030204" pitchFamily="34" charset="0"/>
                <a:ea typeface="Cambria" panose="02040503050406030204" pitchFamily="18" charset="0"/>
                <a:cs typeface="Calibri" panose="020F0502020204030204" pitchFamily="34" charset="0"/>
              </a:rPr>
              <a:t>Training in best practices</a:t>
            </a:r>
          </a:p>
          <a:p>
            <a:r>
              <a:rPr lang="en-US" sz="3200" dirty="0">
                <a:latin typeface="Calibri" panose="020F0502020204030204" pitchFamily="34" charset="0"/>
                <a:ea typeface="Cambria" panose="02040503050406030204" pitchFamily="18" charset="0"/>
                <a:cs typeface="Calibri" panose="020F0502020204030204" pitchFamily="34" charset="0"/>
              </a:rPr>
              <a:t>New options for employees</a:t>
            </a:r>
          </a:p>
          <a:p>
            <a:r>
              <a:rPr lang="en-US" sz="3200" dirty="0"/>
              <a:t>Supplements for employee health care for more efficient services</a:t>
            </a:r>
          </a:p>
        </p:txBody>
      </p:sp>
      <p:sp>
        <p:nvSpPr>
          <p:cNvPr id="2" name="Title 1">
            <a:extLst>
              <a:ext uri="{FF2B5EF4-FFF2-40B4-BE49-F238E27FC236}">
                <a16:creationId xmlns:a16="http://schemas.microsoft.com/office/drawing/2014/main" id="{007C3C2C-24E4-4D97-ACE5-9943F9B9398B}"/>
              </a:ext>
            </a:extLst>
          </p:cNvPr>
          <p:cNvSpPr>
            <a:spLocks noGrp="1"/>
          </p:cNvSpPr>
          <p:nvPr>
            <p:ph type="title"/>
          </p:nvPr>
        </p:nvSpPr>
        <p:spPr>
          <a:xfrm>
            <a:off x="120400" y="52608"/>
            <a:ext cx="4721424" cy="2435761"/>
          </a:xfrm>
        </p:spPr>
        <p:txBody>
          <a:bodyPr vert="horz" lIns="91440" tIns="45720" rIns="91440" bIns="45720" rtlCol="0" anchor="b">
            <a:normAutofit/>
          </a:bodyPr>
          <a:lstStyle/>
          <a:p>
            <a:pPr algn="ctr"/>
            <a:r>
              <a:rPr lang="en-US" sz="4600" b="1" kern="1200" dirty="0">
                <a:solidFill>
                  <a:schemeClr val="tx1"/>
                </a:solidFill>
                <a:latin typeface="Cambria" panose="02040503050406030204" pitchFamily="18" charset="0"/>
              </a:rPr>
              <a:t>RETAIN KY </a:t>
            </a:r>
            <a:br>
              <a:rPr lang="en-US" sz="4600" b="1" kern="1200" dirty="0">
                <a:solidFill>
                  <a:schemeClr val="tx1"/>
                </a:solidFill>
                <a:latin typeface="Cambria" panose="02040503050406030204" pitchFamily="18" charset="0"/>
              </a:rPr>
            </a:br>
            <a:r>
              <a:rPr lang="en-US" sz="4600" b="1" kern="1200" dirty="0">
                <a:solidFill>
                  <a:schemeClr val="tx1"/>
                </a:solidFill>
                <a:latin typeface="Cambria" panose="02040503050406030204" pitchFamily="18" charset="0"/>
              </a:rPr>
              <a:t>Team Resources Build Capacity</a:t>
            </a:r>
            <a:endParaRPr lang="en-US" sz="4600" kern="1200" dirty="0">
              <a:solidFill>
                <a:schemeClr val="tx1"/>
              </a:solidFill>
              <a:latin typeface="Cambria" panose="02040503050406030204" pitchFamily="18" charset="0"/>
            </a:endParaRPr>
          </a:p>
        </p:txBody>
      </p:sp>
    </p:spTree>
    <p:extLst>
      <p:ext uri="{BB962C8B-B14F-4D97-AF65-F5344CB8AC3E}">
        <p14:creationId xmlns:p14="http://schemas.microsoft.com/office/powerpoint/2010/main" val="1923343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987DDB3-5B57-4287-8386-B9F1E075724E}"/>
              </a:ext>
            </a:extLst>
          </p:cNvPr>
          <p:cNvSpPr>
            <a:spLocks noGrp="1"/>
          </p:cNvSpPr>
          <p:nvPr>
            <p:ph type="title"/>
          </p:nvPr>
        </p:nvSpPr>
        <p:spPr>
          <a:xfrm>
            <a:off x="4658264" y="20200"/>
            <a:ext cx="7376779" cy="1683862"/>
          </a:xfrm>
        </p:spPr>
        <p:txBody>
          <a:bodyPr>
            <a:normAutofit/>
          </a:bodyPr>
          <a:lstStyle/>
          <a:p>
            <a:pPr algn="ctr"/>
            <a:r>
              <a:rPr lang="en-US" sz="4000" b="1" dirty="0">
                <a:solidFill>
                  <a:srgbClr val="000000"/>
                </a:solidFill>
                <a:latin typeface="Cambria" panose="02040503050406030204" pitchFamily="18" charset="0"/>
              </a:rPr>
              <a:t>Return-to-Work Coordinators</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Group">
            <a:extLst>
              <a:ext uri="{FF2B5EF4-FFF2-40B4-BE49-F238E27FC236}">
                <a16:creationId xmlns:a16="http://schemas.microsoft.com/office/drawing/2014/main" id="{205115AA-8773-4F7C-BBE4-D7AA9529F73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Rectangle 3">
            <a:extLst>
              <a:ext uri="{FF2B5EF4-FFF2-40B4-BE49-F238E27FC236}">
                <a16:creationId xmlns:a16="http://schemas.microsoft.com/office/drawing/2014/main" id="{DC4C5657-EC7C-724C-90C7-202D478838BF}"/>
              </a:ext>
            </a:extLst>
          </p:cNvPr>
          <p:cNvSpPr/>
          <p:nvPr/>
        </p:nvSpPr>
        <p:spPr>
          <a:xfrm>
            <a:off x="5296619" y="1380181"/>
            <a:ext cx="6895381" cy="5262979"/>
          </a:xfrm>
          <a:prstGeom prst="rect">
            <a:avLst/>
          </a:prstGeom>
        </p:spPr>
        <p:txBody>
          <a:bodyPr wrap="square">
            <a:spAutoFit/>
          </a:bodyPr>
          <a:lstStyle/>
          <a:p>
            <a:pPr marL="342900" indent="-342900">
              <a:buFont typeface="+mj-lt"/>
              <a:buAutoNum type="arabicPeriod"/>
            </a:pPr>
            <a:r>
              <a:rPr lang="en-US" sz="2400" b="1" dirty="0"/>
              <a:t>Assessment</a:t>
            </a:r>
            <a:r>
              <a:rPr lang="en-US" sz="2400" dirty="0"/>
              <a:t> return to work / stay at work needs </a:t>
            </a:r>
          </a:p>
          <a:p>
            <a:pPr marL="342900" indent="-342900">
              <a:buFont typeface="+mj-lt"/>
              <a:buAutoNum type="arabicPeriod"/>
            </a:pPr>
            <a:r>
              <a:rPr lang="en-US" sz="2400" b="1" dirty="0"/>
              <a:t>Care Coordination </a:t>
            </a:r>
            <a:r>
              <a:rPr lang="en-US" sz="2400" dirty="0"/>
              <a:t>includes resource referral and navigation (physician, physical therapy, occupational therapy, mental health services, community services to support basic needs, vocational counseling, assistive technology, etc.)  </a:t>
            </a:r>
          </a:p>
          <a:p>
            <a:pPr marL="342900" indent="-342900">
              <a:buFont typeface="+mj-lt"/>
              <a:buAutoNum type="arabicPeriod"/>
            </a:pPr>
            <a:r>
              <a:rPr lang="en-US" sz="2400" b="1" dirty="0"/>
              <a:t>Case Management</a:t>
            </a:r>
            <a:r>
              <a:rPr lang="en-US" sz="2400" dirty="0"/>
              <a:t> (</a:t>
            </a:r>
            <a:r>
              <a:rPr lang="en-US" sz="2400" dirty="0">
                <a:hlinkClick r:id="rId6"/>
              </a:rPr>
              <a:t>www.kyretain.org/meet-our-staff/</a:t>
            </a:r>
            <a:r>
              <a:rPr lang="en-US" sz="2400" dirty="0"/>
              <a:t>) to do the following: </a:t>
            </a:r>
          </a:p>
          <a:p>
            <a:pPr marL="800100" lvl="1" indent="-342900">
              <a:buFont typeface="Arial" panose="020B0604020202020204" pitchFamily="34" charset="0"/>
              <a:buChar char="•"/>
            </a:pPr>
            <a:r>
              <a:rPr lang="en-US" sz="2400" dirty="0"/>
              <a:t>Meets employee </a:t>
            </a:r>
            <a:r>
              <a:rPr lang="en-US" sz="2400" u="sng" dirty="0"/>
              <a:t>holistic, individualized  needs</a:t>
            </a:r>
            <a:r>
              <a:rPr lang="en-US" sz="2400" dirty="0"/>
              <a:t> </a:t>
            </a:r>
          </a:p>
          <a:p>
            <a:pPr marL="800100" lvl="1" indent="-342900">
              <a:buFont typeface="Arial" panose="020B0604020202020204" pitchFamily="34" charset="0"/>
              <a:buChar char="•"/>
            </a:pPr>
            <a:r>
              <a:rPr lang="en-US" sz="2400" dirty="0"/>
              <a:t>Fosters </a:t>
            </a:r>
            <a:r>
              <a:rPr lang="en-US" sz="2400" u="sng" dirty="0"/>
              <a:t>self-management </a:t>
            </a:r>
            <a:r>
              <a:rPr lang="en-US" sz="2400" dirty="0"/>
              <a:t>for health care and vocational decision-making (e.g., problem solving, goal setting, organizing resources) </a:t>
            </a:r>
          </a:p>
          <a:p>
            <a:pPr marL="800100" lvl="1" indent="-342900">
              <a:buFont typeface="Arial" panose="020B0604020202020204" pitchFamily="34" charset="0"/>
              <a:buChar char="•"/>
            </a:pPr>
            <a:r>
              <a:rPr lang="en-US" sz="2400" dirty="0"/>
              <a:t>Provides </a:t>
            </a:r>
            <a:r>
              <a:rPr lang="en-US" sz="2400" u="sng" dirty="0"/>
              <a:t>referrals</a:t>
            </a:r>
            <a:r>
              <a:rPr lang="en-US" sz="2400" dirty="0"/>
              <a:t>, job counseling, peer support, assistive technology evaluation</a:t>
            </a:r>
          </a:p>
        </p:txBody>
      </p:sp>
    </p:spTree>
    <p:extLst>
      <p:ext uri="{BB962C8B-B14F-4D97-AF65-F5344CB8AC3E}">
        <p14:creationId xmlns:p14="http://schemas.microsoft.com/office/powerpoint/2010/main" val="63781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289EED-EA58-3F40-9A6F-441310BEF9E9}"/>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latin typeface="Cambria" panose="02040503050406030204" pitchFamily="18" charset="0"/>
              </a:rPr>
              <a:t>How Can Employees Be Referred?</a:t>
            </a:r>
          </a:p>
        </p:txBody>
      </p:sp>
      <p:cxnSp>
        <p:nvCxnSpPr>
          <p:cNvPr id="2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2">
            <a:extLst>
              <a:ext uri="{FF2B5EF4-FFF2-40B4-BE49-F238E27FC236}">
                <a16:creationId xmlns:a16="http://schemas.microsoft.com/office/drawing/2014/main" id="{C74867CA-3C4D-E247-9531-057210229C04}"/>
              </a:ext>
            </a:extLst>
          </p:cNvPr>
          <p:cNvSpPr>
            <a:spLocks noGrp="1"/>
          </p:cNvSpPr>
          <p:nvPr>
            <p:ph idx="1"/>
          </p:nvPr>
        </p:nvSpPr>
        <p:spPr>
          <a:xfrm>
            <a:off x="4654295" y="320040"/>
            <a:ext cx="6699495" cy="6217919"/>
          </a:xfrm>
        </p:spPr>
        <p:txBody>
          <a:bodyPr anchor="ctr">
            <a:normAutofit/>
          </a:bodyPr>
          <a:lstStyle/>
          <a:p>
            <a:pPr marL="514350" indent="-514350">
              <a:buFont typeface="+mj-lt"/>
              <a:buAutoNum type="arabicPeriod"/>
            </a:pPr>
            <a:r>
              <a:rPr lang="en-US" sz="3000" dirty="0"/>
              <a:t>Health care providers share RETAIN information with patients – download form at </a:t>
            </a:r>
            <a:r>
              <a:rPr lang="en-US" sz="3000" dirty="0" err="1"/>
              <a:t>www.</a:t>
            </a:r>
            <a:r>
              <a:rPr lang="en-US" dirty="0" err="1"/>
              <a:t>KYRetain.org</a:t>
            </a:r>
            <a:r>
              <a:rPr lang="en-US" sz="3200" dirty="0"/>
              <a:t> </a:t>
            </a:r>
            <a:endParaRPr lang="en-US" sz="3000" dirty="0"/>
          </a:p>
          <a:p>
            <a:pPr marL="514350" indent="-514350">
              <a:buFont typeface="+mj-lt"/>
              <a:buAutoNum type="arabicPeriod"/>
            </a:pPr>
            <a:r>
              <a:rPr lang="en-US" sz="3000" dirty="0"/>
              <a:t>Patient signs release </a:t>
            </a:r>
            <a:br>
              <a:rPr lang="en-US" sz="3000" dirty="0"/>
            </a:br>
            <a:r>
              <a:rPr lang="en-US" sz="3000" dirty="0"/>
              <a:t>form and health care </a:t>
            </a:r>
            <a:br>
              <a:rPr lang="en-US" sz="3000" dirty="0"/>
            </a:br>
            <a:r>
              <a:rPr lang="en-US" sz="3000" dirty="0"/>
              <a:t>provider can refer </a:t>
            </a:r>
            <a:br>
              <a:rPr lang="en-US" sz="3000" dirty="0"/>
            </a:br>
            <a:r>
              <a:rPr lang="en-US" sz="3000" dirty="0"/>
              <a:t>patient directly</a:t>
            </a:r>
          </a:p>
          <a:p>
            <a:pPr marL="514350" indent="-514350">
              <a:buFont typeface="+mj-lt"/>
              <a:buAutoNum type="arabicPeriod"/>
            </a:pPr>
            <a:r>
              <a:rPr lang="en-US" sz="3000" dirty="0"/>
              <a:t>Patient can self-refer by </a:t>
            </a:r>
            <a:br>
              <a:rPr lang="en-US" sz="3000" dirty="0"/>
            </a:br>
            <a:r>
              <a:rPr lang="en-US" sz="3000" dirty="0"/>
              <a:t>calling </a:t>
            </a:r>
            <a:br>
              <a:rPr lang="en-US" sz="3000" dirty="0"/>
            </a:br>
            <a:r>
              <a:rPr lang="en-US" sz="3000" dirty="0"/>
              <a:t>844-804-8725 or </a:t>
            </a:r>
            <a:br>
              <a:rPr lang="en-US" sz="3000" dirty="0"/>
            </a:br>
            <a:r>
              <a:rPr lang="en-US" sz="3000" dirty="0"/>
              <a:t>emailing </a:t>
            </a:r>
            <a:br>
              <a:rPr lang="en-US" sz="3000" dirty="0"/>
            </a:br>
            <a:r>
              <a:rPr lang="en-US" sz="3000" dirty="0"/>
              <a:t>Referral@kyretain.org</a:t>
            </a:r>
          </a:p>
        </p:txBody>
      </p:sp>
      <p:pic>
        <p:nvPicPr>
          <p:cNvPr id="6" name="Content Placeholder 3">
            <a:extLst>
              <a:ext uri="{FF2B5EF4-FFF2-40B4-BE49-F238E27FC236}">
                <a16:creationId xmlns:a16="http://schemas.microsoft.com/office/drawing/2014/main" id="{A1FAB849-178C-9842-8598-E9B044B3CC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65293" y="1592705"/>
            <a:ext cx="3039751" cy="4733144"/>
          </a:xfrm>
          <a:prstGeom prst="rect">
            <a:avLst/>
          </a:prstGeom>
        </p:spPr>
      </p:pic>
    </p:spTree>
    <p:extLst>
      <p:ext uri="{BB962C8B-B14F-4D97-AF65-F5344CB8AC3E}">
        <p14:creationId xmlns:p14="http://schemas.microsoft.com/office/powerpoint/2010/main" val="2762591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289EED-EA58-3F40-9A6F-441310BEF9E9}"/>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latin typeface="Cambria" panose="02040503050406030204" pitchFamily="18" charset="0"/>
              </a:rPr>
              <a:t>Referral Form</a:t>
            </a:r>
          </a:p>
        </p:txBody>
      </p:sp>
      <p:cxnSp>
        <p:nvCxnSpPr>
          <p:cNvPr id="2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C26B60A6-FCBB-0C47-B12E-A65FCACD36C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23788" y="-88188"/>
            <a:ext cx="6020711" cy="7791509"/>
          </a:xfrm>
        </p:spPr>
      </p:pic>
    </p:spTree>
    <p:extLst>
      <p:ext uri="{BB962C8B-B14F-4D97-AF65-F5344CB8AC3E}">
        <p14:creationId xmlns:p14="http://schemas.microsoft.com/office/powerpoint/2010/main" val="2792390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20392"/>
            <a:ext cx="3374136" cy="5504688"/>
          </a:xfrm>
        </p:spPr>
        <p:txBody>
          <a:bodyPr>
            <a:normAutofit/>
          </a:bodyPr>
          <a:lstStyle/>
          <a:p>
            <a:r>
              <a:rPr lang="en-US" dirty="0"/>
              <a:t>Training Objectives</a:t>
            </a:r>
            <a:br>
              <a:rPr lang="en-US" dirty="0"/>
            </a:br>
            <a:endParaRPr lang="en-US" dirty="0"/>
          </a:p>
        </p:txBody>
      </p:sp>
      <p:graphicFrame>
        <p:nvGraphicFramePr>
          <p:cNvPr id="5" name="Content Placeholder 2">
            <a:extLst>
              <a:ext uri="{FF2B5EF4-FFF2-40B4-BE49-F238E27FC236}">
                <a16:creationId xmlns:a16="http://schemas.microsoft.com/office/drawing/2014/main" id="{87B00836-1F55-4F60-A055-E50B0C4436FF}"/>
              </a:ext>
            </a:extLst>
          </p:cNvPr>
          <p:cNvGraphicFramePr>
            <a:graphicFrameLocks noGrp="1"/>
          </p:cNvGraphicFramePr>
          <p:nvPr>
            <p:ph idx="1"/>
            <p:extLst>
              <p:ext uri="{D42A27DB-BD31-4B8C-83A1-F6EECF244321}">
                <p14:modId xmlns:p14="http://schemas.microsoft.com/office/powerpoint/2010/main" val="722110846"/>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0625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RETAIN KY Services</a:t>
            </a:r>
          </a:p>
        </p:txBody>
      </p:sp>
      <p:sp>
        <p:nvSpPr>
          <p:cNvPr id="3" name="Content Placeholder 2"/>
          <p:cNvSpPr>
            <a:spLocks noGrp="1"/>
          </p:cNvSpPr>
          <p:nvPr>
            <p:ph idx="1"/>
          </p:nvPr>
        </p:nvSpPr>
        <p:spPr>
          <a:xfrm>
            <a:off x="5760720" y="320040"/>
            <a:ext cx="5635938" cy="6065520"/>
          </a:xfrm>
        </p:spPr>
        <p:txBody>
          <a:bodyPr anchor="ctr">
            <a:normAutofit/>
          </a:bodyPr>
          <a:lstStyle/>
          <a:p>
            <a:r>
              <a:rPr lang="en-US" sz="2200" dirty="0">
                <a:solidFill>
                  <a:srgbClr val="000000"/>
                </a:solidFill>
              </a:rPr>
              <a:t>Research project that includes enhanced treatment and control group </a:t>
            </a:r>
          </a:p>
          <a:p>
            <a:r>
              <a:rPr lang="en-US" sz="2200" dirty="0">
                <a:solidFill>
                  <a:srgbClr val="000000"/>
                </a:solidFill>
              </a:rPr>
              <a:t>Enhanced treatment services are individualized </a:t>
            </a:r>
          </a:p>
          <a:p>
            <a:r>
              <a:rPr lang="en-US" sz="2200" dirty="0">
                <a:solidFill>
                  <a:srgbClr val="000000"/>
                </a:solidFill>
              </a:rPr>
              <a:t>RTWC assesses needs and develops Return to Work Plan</a:t>
            </a:r>
          </a:p>
          <a:p>
            <a:r>
              <a:rPr lang="en-US" sz="2200" dirty="0">
                <a:solidFill>
                  <a:srgbClr val="000000"/>
                </a:solidFill>
              </a:rPr>
              <a:t>Paths include</a:t>
            </a:r>
          </a:p>
          <a:p>
            <a:pPr lvl="1"/>
            <a:r>
              <a:rPr lang="en-US" sz="2200" dirty="0">
                <a:solidFill>
                  <a:srgbClr val="000000"/>
                </a:solidFill>
              </a:rPr>
              <a:t>Return to Work – Same job / same employer</a:t>
            </a:r>
          </a:p>
          <a:p>
            <a:pPr lvl="1"/>
            <a:r>
              <a:rPr lang="en-US" sz="2200" dirty="0">
                <a:solidFill>
                  <a:srgbClr val="000000"/>
                </a:solidFill>
              </a:rPr>
              <a:t>Return to Work – Different job / same employer</a:t>
            </a:r>
          </a:p>
          <a:p>
            <a:pPr lvl="1"/>
            <a:r>
              <a:rPr lang="en-US" sz="2200" dirty="0">
                <a:solidFill>
                  <a:srgbClr val="000000"/>
                </a:solidFill>
              </a:rPr>
              <a:t>Return to Work – Same job / different employer</a:t>
            </a:r>
          </a:p>
          <a:p>
            <a:pPr lvl="1"/>
            <a:r>
              <a:rPr lang="en-US" sz="2200" dirty="0">
                <a:solidFill>
                  <a:srgbClr val="000000"/>
                </a:solidFill>
              </a:rPr>
              <a:t>Return to Work – Different job / different employer  </a:t>
            </a:r>
          </a:p>
          <a:p>
            <a:r>
              <a:rPr lang="en-US" sz="2200" dirty="0">
                <a:solidFill>
                  <a:srgbClr val="000000"/>
                </a:solidFill>
              </a:rPr>
              <a:t>RETAIN will provide connections to long-term supports, as needed</a:t>
            </a:r>
          </a:p>
        </p:txBody>
      </p:sp>
    </p:spTree>
    <p:extLst>
      <p:ext uri="{BB962C8B-B14F-4D97-AF65-F5344CB8AC3E}">
        <p14:creationId xmlns:p14="http://schemas.microsoft.com/office/powerpoint/2010/main" val="1516427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dirty="0">
                <a:solidFill>
                  <a:srgbClr val="FFFFFF"/>
                </a:solidFill>
              </a:rPr>
              <a:t>Impact of RETAIN KY</a:t>
            </a:r>
            <a:br>
              <a:rPr lang="en-US" sz="4000" dirty="0">
                <a:solidFill>
                  <a:srgbClr val="FFFFFF"/>
                </a:solidFill>
              </a:rPr>
            </a:br>
            <a:r>
              <a:rPr lang="en-US" sz="4000" dirty="0">
                <a:solidFill>
                  <a:srgbClr val="FFFFFF"/>
                </a:solidFill>
              </a:rPr>
              <a:t>on Employee Health and Jobs</a:t>
            </a:r>
          </a:p>
        </p:txBody>
      </p:sp>
      <p:sp>
        <p:nvSpPr>
          <p:cNvPr id="3" name="Content Placeholder 2"/>
          <p:cNvSpPr>
            <a:spLocks noGrp="1"/>
          </p:cNvSpPr>
          <p:nvPr>
            <p:ph idx="1"/>
          </p:nvPr>
        </p:nvSpPr>
        <p:spPr>
          <a:xfrm>
            <a:off x="1179226" y="2799656"/>
            <a:ext cx="9833548" cy="3616134"/>
          </a:xfrm>
        </p:spPr>
        <p:txBody>
          <a:bodyPr>
            <a:noAutofit/>
          </a:bodyPr>
          <a:lstStyle/>
          <a:p>
            <a:r>
              <a:rPr lang="en-US" sz="2400" dirty="0">
                <a:solidFill>
                  <a:srgbClr val="000000"/>
                </a:solidFill>
              </a:rPr>
              <a:t>Return to work as soon as medically possible improves health outcomes</a:t>
            </a:r>
          </a:p>
          <a:p>
            <a:r>
              <a:rPr lang="en-US" sz="2400" dirty="0">
                <a:solidFill>
                  <a:srgbClr val="000000"/>
                </a:solidFill>
              </a:rPr>
              <a:t>Universal Design expands maximizes job tasks to benefit everyone</a:t>
            </a:r>
          </a:p>
          <a:p>
            <a:r>
              <a:rPr lang="en-US" sz="2400" dirty="0">
                <a:solidFill>
                  <a:srgbClr val="000000"/>
                </a:solidFill>
              </a:rPr>
              <a:t>Connections for employees to access expertise to address symptoms that can reduce ability to function and potential job loss</a:t>
            </a:r>
          </a:p>
          <a:p>
            <a:pPr lvl="2">
              <a:buFont typeface="Wingdings" pitchFamily="2" charset="2"/>
              <a:buChar char="ü"/>
            </a:pPr>
            <a:r>
              <a:rPr lang="en-US" sz="2400" dirty="0">
                <a:solidFill>
                  <a:srgbClr val="000000"/>
                </a:solidFill>
              </a:rPr>
              <a:t>Anxiety, sleep disturbance, worrying, ritualistic behavior, hopelessness, loss of pleasure, withdrawn, mood swings, helplessness, aggression, guilt, depression, substance abuse </a:t>
            </a:r>
          </a:p>
          <a:p>
            <a:pPr lvl="2">
              <a:buFont typeface="Wingdings" pitchFamily="2" charset="2"/>
              <a:buChar char="ü"/>
            </a:pPr>
            <a:r>
              <a:rPr lang="en-US" sz="2400" dirty="0">
                <a:solidFill>
                  <a:srgbClr val="000000"/>
                </a:solidFill>
              </a:rPr>
              <a:t>Low self-esteem, reduced motivation</a:t>
            </a:r>
          </a:p>
          <a:p>
            <a:pPr lvl="2">
              <a:buFont typeface="Wingdings" pitchFamily="2" charset="2"/>
              <a:buChar char="ü"/>
            </a:pPr>
            <a:r>
              <a:rPr lang="en-US" sz="2400" dirty="0">
                <a:solidFill>
                  <a:srgbClr val="000000"/>
                </a:solidFill>
              </a:rPr>
              <a:t>Money concerns, legal problems</a:t>
            </a:r>
          </a:p>
        </p:txBody>
      </p:sp>
    </p:spTree>
    <p:extLst>
      <p:ext uri="{BB962C8B-B14F-4D97-AF65-F5344CB8AC3E}">
        <p14:creationId xmlns:p14="http://schemas.microsoft.com/office/powerpoint/2010/main" val="40180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RETAIN KY Trajectory</a:t>
            </a:r>
          </a:p>
        </p:txBody>
      </p:sp>
      <p:sp>
        <p:nvSpPr>
          <p:cNvPr id="4" name="Rectangle 3"/>
          <p:cNvSpPr/>
          <p:nvPr/>
        </p:nvSpPr>
        <p:spPr>
          <a:xfrm>
            <a:off x="1371600" y="3627221"/>
            <a:ext cx="1371600" cy="748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Injury </a:t>
            </a:r>
          </a:p>
          <a:p>
            <a:pPr algn="ctr"/>
            <a:r>
              <a:rPr lang="en-US" dirty="0"/>
              <a:t>Illness</a:t>
            </a:r>
          </a:p>
        </p:txBody>
      </p:sp>
      <p:sp>
        <p:nvSpPr>
          <p:cNvPr id="7" name="Rectangle 6"/>
          <p:cNvSpPr/>
          <p:nvPr/>
        </p:nvSpPr>
        <p:spPr>
          <a:xfrm>
            <a:off x="8478982" y="5525294"/>
            <a:ext cx="1371600" cy="748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Workforce Exit</a:t>
            </a:r>
          </a:p>
        </p:txBody>
      </p:sp>
      <p:sp>
        <p:nvSpPr>
          <p:cNvPr id="8" name="Rectangle 7"/>
          <p:cNvSpPr/>
          <p:nvPr/>
        </p:nvSpPr>
        <p:spPr>
          <a:xfrm>
            <a:off x="8478982" y="929374"/>
            <a:ext cx="1371600" cy="748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Return to Work</a:t>
            </a:r>
          </a:p>
        </p:txBody>
      </p:sp>
      <p:cxnSp>
        <p:nvCxnSpPr>
          <p:cNvPr id="10" name="Straight Arrow Connector 9"/>
          <p:cNvCxnSpPr>
            <a:stCxn id="4" idx="3"/>
            <a:endCxn id="8" idx="1"/>
          </p:cNvCxnSpPr>
          <p:nvPr/>
        </p:nvCxnSpPr>
        <p:spPr>
          <a:xfrm flipV="1">
            <a:off x="2743200" y="1303447"/>
            <a:ext cx="5735782" cy="2697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 idx="3"/>
            <a:endCxn id="4" idx="3"/>
          </p:cNvCxnSpPr>
          <p:nvPr/>
        </p:nvCxnSpPr>
        <p:spPr>
          <a:xfrm>
            <a:off x="2743200" y="400129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7" idx="1"/>
            <a:endCxn id="4" idx="3"/>
          </p:cNvCxnSpPr>
          <p:nvPr/>
        </p:nvCxnSpPr>
        <p:spPr>
          <a:xfrm flipH="1" flipV="1">
            <a:off x="2743200" y="4001294"/>
            <a:ext cx="5735782" cy="1898073"/>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rot="20056450">
            <a:off x="2770275" y="2793199"/>
            <a:ext cx="3569535" cy="369332"/>
          </a:xfrm>
          <a:prstGeom prst="rect">
            <a:avLst/>
          </a:prstGeom>
          <a:noFill/>
        </p:spPr>
        <p:txBody>
          <a:bodyPr wrap="square" rtlCol="0">
            <a:spAutoFit/>
          </a:bodyPr>
          <a:lstStyle/>
          <a:p>
            <a:r>
              <a:rPr lang="en-US" dirty="0"/>
              <a:t>Retain Early Intervention</a:t>
            </a:r>
          </a:p>
        </p:txBody>
      </p:sp>
      <p:sp>
        <p:nvSpPr>
          <p:cNvPr id="21" name="Rectangle 20"/>
          <p:cNvSpPr/>
          <p:nvPr/>
        </p:nvSpPr>
        <p:spPr>
          <a:xfrm rot="3893170">
            <a:off x="5211468" y="1466089"/>
            <a:ext cx="2294667" cy="4247317"/>
          </a:xfrm>
          <a:prstGeom prst="rect">
            <a:avLst/>
          </a:prstGeom>
        </p:spPr>
        <p:txBody>
          <a:bodyPr wrap="none">
            <a:spAutoFit/>
          </a:bodyPr>
          <a:lstStyle/>
          <a:p>
            <a:r>
              <a:rPr lang="en-US" dirty="0"/>
              <a:t>Community Services</a:t>
            </a:r>
          </a:p>
          <a:p>
            <a:endParaRPr lang="en-US" dirty="0"/>
          </a:p>
          <a:p>
            <a:r>
              <a:rPr lang="en-US" dirty="0"/>
              <a:t>Employer Engagement</a:t>
            </a:r>
          </a:p>
          <a:p>
            <a:endParaRPr lang="en-US" dirty="0"/>
          </a:p>
          <a:p>
            <a:r>
              <a:rPr lang="en-US" dirty="0"/>
              <a:t>Follow Along Support</a:t>
            </a:r>
          </a:p>
          <a:p>
            <a:endParaRPr lang="en-US" dirty="0"/>
          </a:p>
          <a:p>
            <a:r>
              <a:rPr lang="en-US" dirty="0"/>
              <a:t>Peer Support</a:t>
            </a:r>
          </a:p>
          <a:p>
            <a:endParaRPr lang="en-US" dirty="0"/>
          </a:p>
          <a:p>
            <a:r>
              <a:rPr lang="en-US" dirty="0"/>
              <a:t>Assistive Technology</a:t>
            </a:r>
          </a:p>
          <a:p>
            <a:endParaRPr lang="en-US" dirty="0"/>
          </a:p>
          <a:p>
            <a:r>
              <a:rPr lang="en-US" dirty="0"/>
              <a:t>Job Analysis</a:t>
            </a:r>
          </a:p>
          <a:p>
            <a:endParaRPr lang="en-US" dirty="0"/>
          </a:p>
          <a:p>
            <a:r>
              <a:rPr lang="en-US" dirty="0"/>
              <a:t>Case </a:t>
            </a:r>
            <a:r>
              <a:rPr lang="en-US" dirty="0" err="1"/>
              <a:t>Mgmt</a:t>
            </a:r>
            <a:endParaRPr lang="en-US" dirty="0"/>
          </a:p>
          <a:p>
            <a:endParaRPr lang="en-US" dirty="0"/>
          </a:p>
          <a:p>
            <a:r>
              <a:rPr lang="en-US" dirty="0"/>
              <a:t>Referral</a:t>
            </a:r>
          </a:p>
        </p:txBody>
      </p:sp>
    </p:spTree>
    <p:extLst>
      <p:ext uri="{BB962C8B-B14F-4D97-AF65-F5344CB8AC3E}">
        <p14:creationId xmlns:p14="http://schemas.microsoft.com/office/powerpoint/2010/main" val="2841923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F3B5F-F8EE-6D4C-AD0E-DE387937D7DB}"/>
              </a:ext>
            </a:extLst>
          </p:cNvPr>
          <p:cNvSpPr>
            <a:spLocks noGrp="1"/>
          </p:cNvSpPr>
          <p:nvPr>
            <p:ph type="title"/>
          </p:nvPr>
        </p:nvSpPr>
        <p:spPr>
          <a:xfrm>
            <a:off x="1136428" y="627564"/>
            <a:ext cx="7474172" cy="1325563"/>
          </a:xfrm>
        </p:spPr>
        <p:txBody>
          <a:bodyPr>
            <a:normAutofit/>
          </a:bodyPr>
          <a:lstStyle/>
          <a:p>
            <a:r>
              <a:rPr lang="en-US" dirty="0">
                <a:latin typeface="Cambria" panose="02040503050406030204" pitchFamily="18" charset="0"/>
              </a:rPr>
              <a:t>RETAIN KY: Phase 1	</a:t>
            </a:r>
          </a:p>
        </p:txBody>
      </p:sp>
      <p:sp>
        <p:nvSpPr>
          <p:cNvPr id="3" name="Content Placeholder 2">
            <a:extLst>
              <a:ext uri="{FF2B5EF4-FFF2-40B4-BE49-F238E27FC236}">
                <a16:creationId xmlns:a16="http://schemas.microsoft.com/office/drawing/2014/main" id="{4D4D43CD-02D3-2547-B9CB-AD2187EB7C0E}"/>
              </a:ext>
            </a:extLst>
          </p:cNvPr>
          <p:cNvSpPr>
            <a:spLocks noGrp="1"/>
          </p:cNvSpPr>
          <p:nvPr>
            <p:ph idx="1"/>
          </p:nvPr>
        </p:nvSpPr>
        <p:spPr>
          <a:xfrm>
            <a:off x="637840" y="1953127"/>
            <a:ext cx="8277559" cy="4277309"/>
          </a:xfrm>
        </p:spPr>
        <p:txBody>
          <a:bodyPr anchor="ctr">
            <a:noAutofit/>
          </a:bodyPr>
          <a:lstStyle/>
          <a:p>
            <a:pPr marL="514350" indent="-514350">
              <a:buFont typeface="+mj-lt"/>
              <a:buAutoNum type="arabicPeriod"/>
            </a:pPr>
            <a:r>
              <a:rPr lang="en-US" sz="2400" b="1" u="sng" dirty="0"/>
              <a:t>Demonstrate</a:t>
            </a:r>
            <a:r>
              <a:rPr lang="en-US" sz="2400" dirty="0"/>
              <a:t> what we know are best practices in occupational health!</a:t>
            </a:r>
          </a:p>
          <a:p>
            <a:pPr marL="514350" indent="-514350">
              <a:buFont typeface="+mj-lt"/>
              <a:buAutoNum type="arabicPeriod"/>
            </a:pPr>
            <a:r>
              <a:rPr lang="en-US" sz="2400" b="1" u="sng" dirty="0"/>
              <a:t>Learn-as-we-go</a:t>
            </a:r>
            <a:r>
              <a:rPr lang="en-US" sz="2400" dirty="0"/>
              <a:t>… refining through continuous quality improvement to make this process better, more flexible, and easier for employees, employers, and health care providers – your FEEDBACK MATTERS!</a:t>
            </a:r>
          </a:p>
          <a:p>
            <a:pPr marL="514350" indent="-514350">
              <a:buFont typeface="+mj-lt"/>
              <a:buAutoNum type="arabicPeriod"/>
            </a:pPr>
            <a:r>
              <a:rPr lang="en-US" sz="2400" b="1" u="sng" dirty="0"/>
              <a:t>Disseminate-as-we-go</a:t>
            </a:r>
            <a:r>
              <a:rPr lang="en-US" sz="2400" dirty="0"/>
              <a:t>… providing </a:t>
            </a:r>
            <a:r>
              <a:rPr lang="en-US" sz="2400" i="1" dirty="0"/>
              <a:t>new information and resources </a:t>
            </a:r>
            <a:r>
              <a:rPr lang="en-US" sz="2400" dirty="0"/>
              <a:t>that we learn and develop on our website (</a:t>
            </a:r>
            <a:r>
              <a:rPr lang="en-US" sz="2400" dirty="0">
                <a:hlinkClick r:id="rId3"/>
              </a:rPr>
              <a:t>www.kyretain.org/</a:t>
            </a:r>
            <a:r>
              <a:rPr lang="en-US" sz="2400" dirty="0"/>
              <a:t>), </a:t>
            </a:r>
            <a:br>
              <a:rPr lang="en-US" sz="2400" dirty="0"/>
            </a:br>
            <a:r>
              <a:rPr lang="en-US" sz="2400" i="1" dirty="0"/>
              <a:t>trainings</a:t>
            </a:r>
            <a:r>
              <a:rPr lang="en-US" sz="2400" dirty="0"/>
              <a:t> (</a:t>
            </a:r>
            <a:r>
              <a:rPr lang="en-US" sz="2400" dirty="0">
                <a:hlinkClick r:id="rId4"/>
              </a:rPr>
              <a:t>www.kyretain.org/trainings/</a:t>
            </a:r>
            <a:r>
              <a:rPr lang="en-US" sz="2400" dirty="0"/>
              <a:t>, and </a:t>
            </a:r>
            <a:br>
              <a:rPr lang="en-US" sz="2400" dirty="0"/>
            </a:br>
            <a:r>
              <a:rPr lang="en-US" sz="2400" i="1" dirty="0"/>
              <a:t>podcasts</a:t>
            </a:r>
            <a:r>
              <a:rPr lang="en-US" sz="2400" dirty="0"/>
              <a:t> (</a:t>
            </a:r>
            <a:r>
              <a:rPr lang="en-US" sz="2400" dirty="0">
                <a:hlinkClick r:id="rId5"/>
              </a:rPr>
              <a:t>www.kyretain.org/podcasts/</a:t>
            </a:r>
            <a:r>
              <a:rPr lang="en-US" sz="2400" dirty="0"/>
              <a:t>) as we scale-up for </a:t>
            </a:r>
            <a:r>
              <a:rPr lang="en-US" sz="2400" b="1" i="1" dirty="0"/>
              <a:t>Phase 2 </a:t>
            </a:r>
            <a:r>
              <a:rPr lang="en-US" sz="2400" dirty="0"/>
              <a:t>to provide RETAIN KY supports and resources throughout the health care, automotive, and manufacturing sectors across the state of Kentucky to maximize REACH!</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ead with Gears">
            <a:extLst>
              <a:ext uri="{FF2B5EF4-FFF2-40B4-BE49-F238E27FC236}">
                <a16:creationId xmlns:a16="http://schemas.microsoft.com/office/drawing/2014/main" id="{4275143C-6EC0-4E61-82A4-A03FF7CFB7F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654933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980C57-A150-3843-8F3D-905E2F684EDE}"/>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latin typeface="Cambria" panose="02040503050406030204" pitchFamily="18" charset="0"/>
              </a:rPr>
              <a:t>RETAIN KY Can Make a REAL DIFFERENCE: This Could be YOU</a:t>
            </a:r>
          </a:p>
        </p:txBody>
      </p:sp>
      <p:graphicFrame>
        <p:nvGraphicFramePr>
          <p:cNvPr id="5" name="Content Placeholder 2">
            <a:extLst>
              <a:ext uri="{FF2B5EF4-FFF2-40B4-BE49-F238E27FC236}">
                <a16:creationId xmlns:a16="http://schemas.microsoft.com/office/drawing/2014/main" id="{2B518D21-F8AB-4129-8986-955B07D579A6}"/>
              </a:ext>
            </a:extLst>
          </p:cNvPr>
          <p:cNvGraphicFramePr>
            <a:graphicFrameLocks noGrp="1"/>
          </p:cNvGraphicFramePr>
          <p:nvPr>
            <p:ph idx="1"/>
            <p:extLst>
              <p:ext uri="{D42A27DB-BD31-4B8C-83A1-F6EECF244321}">
                <p14:modId xmlns:p14="http://schemas.microsoft.com/office/powerpoint/2010/main" val="4170614443"/>
              </p:ext>
            </p:extLst>
          </p:nvPr>
        </p:nvGraphicFramePr>
        <p:xfrm>
          <a:off x="0" y="2570672"/>
          <a:ext cx="12192000" cy="42873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56849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4D3EB4-2E49-47A1-B990-4576D0C096A3}"/>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latin typeface="Cambria" panose="02040503050406030204" pitchFamily="18" charset="0"/>
              </a:rPr>
              <a:t>Thank you from the RETAIN KY TEAM</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79854F1-C858-40BB-8DAC-44A89AEEAED8}"/>
              </a:ext>
            </a:extLst>
          </p:cNvPr>
          <p:cNvSpPr>
            <a:spLocks noGrp="1"/>
          </p:cNvSpPr>
          <p:nvPr>
            <p:ph idx="1"/>
          </p:nvPr>
        </p:nvSpPr>
        <p:spPr>
          <a:xfrm>
            <a:off x="4976031" y="963877"/>
            <a:ext cx="6377769" cy="4930246"/>
          </a:xfrm>
        </p:spPr>
        <p:txBody>
          <a:bodyPr anchor="ctr">
            <a:normAutofit/>
          </a:bodyPr>
          <a:lstStyle/>
          <a:p>
            <a:pPr marL="0" indent="0">
              <a:buNone/>
            </a:pPr>
            <a:r>
              <a:rPr lang="en-US" sz="3200" b="1" dirty="0"/>
              <a:t>Please visit: </a:t>
            </a:r>
          </a:p>
          <a:p>
            <a:pPr marL="0" indent="0">
              <a:buNone/>
            </a:pPr>
            <a:r>
              <a:rPr lang="en-US" sz="3200" dirty="0" err="1"/>
              <a:t>www.kyretain.org</a:t>
            </a:r>
            <a:r>
              <a:rPr lang="en-US" sz="3200" dirty="0"/>
              <a:t>/meet-our-staff/ to learn more about RETAIN staff and partners.</a:t>
            </a:r>
            <a:endParaRPr lang="en-US" sz="3000" b="1" dirty="0"/>
          </a:p>
          <a:p>
            <a:pPr marL="0" indent="0">
              <a:buNone/>
            </a:pPr>
            <a:endParaRPr lang="en-US" sz="3000" b="1" dirty="0"/>
          </a:p>
          <a:p>
            <a:pPr marL="0" indent="0">
              <a:buNone/>
            </a:pPr>
            <a:r>
              <a:rPr lang="en-US" sz="3000" b="1" dirty="0"/>
              <a:t>Questions: </a:t>
            </a:r>
          </a:p>
          <a:p>
            <a:pPr marL="457200" lvl="1" indent="0">
              <a:buNone/>
            </a:pPr>
            <a:r>
              <a:rPr lang="en-US" sz="3000" dirty="0"/>
              <a:t>Email: </a:t>
            </a:r>
            <a:r>
              <a:rPr lang="en-US" sz="3000" dirty="0">
                <a:hlinkClick r:id="rId3"/>
              </a:rPr>
              <a:t>Beth.Potter@uky.edu</a:t>
            </a:r>
            <a:endParaRPr lang="en-US" sz="3000" dirty="0"/>
          </a:p>
          <a:p>
            <a:pPr marL="457200" lvl="1" indent="0">
              <a:buNone/>
            </a:pPr>
            <a:r>
              <a:rPr lang="en-US" sz="3000" dirty="0"/>
              <a:t>Website: </a:t>
            </a:r>
            <a:r>
              <a:rPr lang="en-US" sz="3000" dirty="0">
                <a:hlinkClick r:id="rId4"/>
              </a:rPr>
              <a:t>KYRetain.org</a:t>
            </a:r>
            <a:r>
              <a:rPr lang="en-US" sz="3000" dirty="0"/>
              <a:t> </a:t>
            </a:r>
          </a:p>
        </p:txBody>
      </p:sp>
    </p:spTree>
    <p:extLst>
      <p:ext uri="{BB962C8B-B14F-4D97-AF65-F5344CB8AC3E}">
        <p14:creationId xmlns:p14="http://schemas.microsoft.com/office/powerpoint/2010/main" val="1514965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B417A9-57FF-4FEF-B4B6-A209CED06093}"/>
              </a:ext>
            </a:extLst>
          </p:cNvPr>
          <p:cNvSpPr>
            <a:spLocks noGrp="1"/>
          </p:cNvSpPr>
          <p:nvPr>
            <p:ph type="title"/>
          </p:nvPr>
        </p:nvSpPr>
        <p:spPr>
          <a:xfrm>
            <a:off x="897147" y="712269"/>
            <a:ext cx="3417127" cy="5502264"/>
          </a:xfrm>
        </p:spPr>
        <p:txBody>
          <a:bodyPr>
            <a:normAutofit/>
          </a:bodyPr>
          <a:lstStyle/>
          <a:p>
            <a:r>
              <a:rPr lang="en-US" sz="5000" dirty="0">
                <a:solidFill>
                  <a:srgbClr val="FFFFFF"/>
                </a:solidFill>
                <a:latin typeface="Cambria" panose="02040503050406030204" pitchFamily="18" charset="0"/>
                <a:ea typeface="Cambria" panose="02040503050406030204" pitchFamily="18" charset="0"/>
              </a:rPr>
              <a:t>Impact of Off-the-Job </a:t>
            </a:r>
            <a:br>
              <a:rPr lang="en-US" sz="5000" dirty="0">
                <a:solidFill>
                  <a:srgbClr val="FFFFFF"/>
                </a:solidFill>
                <a:latin typeface="Cambria" panose="02040503050406030204" pitchFamily="18" charset="0"/>
                <a:ea typeface="Cambria" panose="02040503050406030204" pitchFamily="18" charset="0"/>
              </a:rPr>
            </a:br>
            <a:r>
              <a:rPr lang="en-US" sz="5000" dirty="0">
                <a:solidFill>
                  <a:srgbClr val="FFFFFF"/>
                </a:solidFill>
                <a:latin typeface="Cambria" panose="02040503050406030204" pitchFamily="18" charset="0"/>
                <a:ea typeface="Cambria" panose="02040503050406030204" pitchFamily="18" charset="0"/>
              </a:rPr>
              <a:t>Injuries &amp; Illnesses </a:t>
            </a:r>
          </a:p>
        </p:txBody>
      </p:sp>
      <p:cxnSp>
        <p:nvCxnSpPr>
          <p:cNvPr id="24"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25" name="Content Placeholder 2">
            <a:extLst>
              <a:ext uri="{FF2B5EF4-FFF2-40B4-BE49-F238E27FC236}">
                <a16:creationId xmlns:a16="http://schemas.microsoft.com/office/drawing/2014/main" id="{292D00FD-BF3B-49DB-8E47-3DA2C7F28B35}"/>
              </a:ext>
            </a:extLst>
          </p:cNvPr>
          <p:cNvGraphicFramePr>
            <a:graphicFrameLocks noGrp="1"/>
          </p:cNvGraphicFramePr>
          <p:nvPr>
            <p:ph idx="1"/>
            <p:extLst>
              <p:ext uri="{D42A27DB-BD31-4B8C-83A1-F6EECF244321}">
                <p14:modId xmlns:p14="http://schemas.microsoft.com/office/powerpoint/2010/main" val="915346458"/>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459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Content Placeholder 3"/>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58793" y="2622430"/>
            <a:ext cx="4286070" cy="1578912"/>
          </a:xfrm>
          <a:prstGeom prst="rect">
            <a:avLst/>
          </a:prstGeom>
        </p:spPr>
      </p:pic>
      <p:sp>
        <p:nvSpPr>
          <p:cNvPr id="5" name="Content Placeholder 2">
            <a:extLst>
              <a:ext uri="{FF2B5EF4-FFF2-40B4-BE49-F238E27FC236}">
                <a16:creationId xmlns:a16="http://schemas.microsoft.com/office/drawing/2014/main" id="{6018B9BF-407B-48CD-9A09-523F3977EAE9}"/>
              </a:ext>
            </a:extLst>
          </p:cNvPr>
          <p:cNvSpPr txBox="1">
            <a:spLocks/>
          </p:cNvSpPr>
          <p:nvPr/>
        </p:nvSpPr>
        <p:spPr>
          <a:xfrm>
            <a:off x="6090573" y="182880"/>
            <a:ext cx="5842633" cy="6675119"/>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r>
              <a:rPr lang="en-US" sz="3000" dirty="0">
                <a:solidFill>
                  <a:srgbClr val="000000"/>
                </a:solidFill>
              </a:rPr>
              <a:t>Awarded $2.5 million in 2018 for a multi-systems community change approach to </a:t>
            </a:r>
            <a:r>
              <a:rPr lang="en-US" sz="3000" b="1" i="1" u="sng" dirty="0">
                <a:solidFill>
                  <a:srgbClr val="000000"/>
                </a:solidFill>
              </a:rPr>
              <a:t>retain job talent</a:t>
            </a:r>
            <a:r>
              <a:rPr lang="en-US" sz="3000" b="1" i="1" dirty="0">
                <a:solidFill>
                  <a:srgbClr val="000000"/>
                </a:solidFill>
              </a:rPr>
              <a:t> </a:t>
            </a:r>
            <a:r>
              <a:rPr lang="en-US" sz="3000" dirty="0">
                <a:solidFill>
                  <a:srgbClr val="000000"/>
                </a:solidFill>
              </a:rPr>
              <a:t>within Kentucky’s health care sector, along with other sectors such as automotive and manufacturing</a:t>
            </a:r>
          </a:p>
          <a:p>
            <a:pPr indent="-228600" defTabSz="914400">
              <a:lnSpc>
                <a:spcPct val="90000"/>
              </a:lnSpc>
              <a:buFont typeface="Arial" panose="020B0604020202020204" pitchFamily="34" charset="0"/>
              <a:buChar char="•"/>
            </a:pPr>
            <a:r>
              <a:rPr lang="en-US" sz="3000" dirty="0">
                <a:solidFill>
                  <a:srgbClr val="000000"/>
                </a:solidFill>
              </a:rPr>
              <a:t>18 month intervention for Phase 1</a:t>
            </a:r>
          </a:p>
          <a:p>
            <a:pPr indent="-228600" defTabSz="914400">
              <a:lnSpc>
                <a:spcPct val="90000"/>
              </a:lnSpc>
              <a:buFont typeface="Arial" panose="020B0604020202020204" pitchFamily="34" charset="0"/>
              <a:buChar char="•"/>
            </a:pPr>
            <a:r>
              <a:rPr lang="en-US" sz="3000" dirty="0">
                <a:solidFill>
                  <a:srgbClr val="000000"/>
                </a:solidFill>
              </a:rPr>
              <a:t>3 </a:t>
            </a:r>
            <a:r>
              <a:rPr lang="en-US" sz="3000" b="1" i="1" u="sng" dirty="0">
                <a:solidFill>
                  <a:srgbClr val="000000"/>
                </a:solidFill>
              </a:rPr>
              <a:t>early intervention</a:t>
            </a:r>
            <a:r>
              <a:rPr lang="en-US" sz="3000" b="1" i="1" dirty="0">
                <a:solidFill>
                  <a:srgbClr val="000000"/>
                </a:solidFill>
              </a:rPr>
              <a:t> </a:t>
            </a:r>
            <a:r>
              <a:rPr lang="en-US" sz="3000" dirty="0">
                <a:solidFill>
                  <a:srgbClr val="000000"/>
                </a:solidFill>
              </a:rPr>
              <a:t>strategies:</a:t>
            </a:r>
          </a:p>
          <a:p>
            <a:pPr marL="1028700" lvl="1" indent="-514350" defTabSz="914400">
              <a:lnSpc>
                <a:spcPct val="90000"/>
              </a:lnSpc>
              <a:buFont typeface="+mj-lt"/>
              <a:buAutoNum type="arabicPeriod"/>
            </a:pPr>
            <a:r>
              <a:rPr lang="en-US" sz="3000" dirty="0">
                <a:solidFill>
                  <a:srgbClr val="000000"/>
                </a:solidFill>
              </a:rPr>
              <a:t>Assistive technology</a:t>
            </a:r>
          </a:p>
          <a:p>
            <a:pPr marL="1028700" lvl="1" indent="-514350" defTabSz="914400">
              <a:lnSpc>
                <a:spcPct val="90000"/>
              </a:lnSpc>
              <a:buFont typeface="+mj-lt"/>
              <a:buAutoNum type="arabicPeriod"/>
            </a:pPr>
            <a:r>
              <a:rPr lang="en-US" sz="3000" dirty="0">
                <a:solidFill>
                  <a:srgbClr val="000000"/>
                </a:solidFill>
              </a:rPr>
              <a:t>Peer support </a:t>
            </a:r>
          </a:p>
          <a:p>
            <a:pPr marL="1028700" lvl="1" indent="-514350" defTabSz="914400">
              <a:lnSpc>
                <a:spcPct val="90000"/>
              </a:lnSpc>
              <a:buFont typeface="+mj-lt"/>
              <a:buAutoNum type="arabicPeriod"/>
            </a:pPr>
            <a:r>
              <a:rPr lang="en-US" sz="3000" dirty="0">
                <a:solidFill>
                  <a:srgbClr val="000000"/>
                </a:solidFill>
              </a:rPr>
              <a:t>Universal design &amp; training</a:t>
            </a:r>
          </a:p>
        </p:txBody>
      </p:sp>
    </p:spTree>
    <p:extLst>
      <p:ext uri="{BB962C8B-B14F-4D97-AF65-F5344CB8AC3E}">
        <p14:creationId xmlns:p14="http://schemas.microsoft.com/office/powerpoint/2010/main" val="1222243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602DF2-035F-49EB-9D35-FE9B86FA82F3}"/>
              </a:ext>
            </a:extLst>
          </p:cNvPr>
          <p:cNvSpPr>
            <a:spLocks noGrp="1"/>
          </p:cNvSpPr>
          <p:nvPr>
            <p:ph type="title"/>
          </p:nvPr>
        </p:nvSpPr>
        <p:spPr>
          <a:xfrm>
            <a:off x="202689" y="14990"/>
            <a:ext cx="5051572" cy="6803380"/>
          </a:xfrm>
        </p:spPr>
        <p:txBody>
          <a:bodyPr vert="horz" lIns="91440" tIns="45720" rIns="91440" bIns="45720" rtlCol="0" anchor="b">
            <a:noAutofit/>
          </a:bodyPr>
          <a:lstStyle/>
          <a:p>
            <a:r>
              <a:rPr lang="en-US" sz="2600" kern="1200" dirty="0">
                <a:solidFill>
                  <a:srgbClr val="FFFFFF"/>
                </a:solidFill>
                <a:latin typeface="+mj-lt"/>
                <a:ea typeface="+mj-ea"/>
                <a:cs typeface="+mj-cs"/>
              </a:rPr>
              <a:t>The US Department of Labor</a:t>
            </a:r>
            <a:r>
              <a:rPr lang="en-US" sz="2600" dirty="0">
                <a:solidFill>
                  <a:srgbClr val="FFFFFF"/>
                </a:solidFill>
              </a:rPr>
              <a:t> is </a:t>
            </a:r>
            <a:r>
              <a:rPr lang="en-US" sz="2600" kern="1200" dirty="0">
                <a:solidFill>
                  <a:srgbClr val="FFFFFF"/>
                </a:solidFill>
                <a:latin typeface="+mj-lt"/>
                <a:ea typeface="+mj-ea"/>
                <a:cs typeface="+mj-cs"/>
              </a:rPr>
              <a:t>collaborating with the Employment and Training Administration and Social Security Administration to launch the RETAIN Demonstration Project initiative. </a:t>
            </a:r>
            <a:br>
              <a:rPr lang="en-US" sz="2600" kern="1200" dirty="0">
                <a:solidFill>
                  <a:srgbClr val="FFFFFF"/>
                </a:solidFill>
                <a:latin typeface="+mj-lt"/>
                <a:ea typeface="+mj-ea"/>
                <a:cs typeface="+mj-cs"/>
              </a:rPr>
            </a:br>
            <a:br>
              <a:rPr lang="en-US" sz="2600" kern="1200" dirty="0">
                <a:solidFill>
                  <a:srgbClr val="FFFFFF"/>
                </a:solidFill>
                <a:latin typeface="+mj-lt"/>
                <a:ea typeface="+mj-ea"/>
                <a:cs typeface="+mj-cs"/>
              </a:rPr>
            </a:br>
            <a:r>
              <a:rPr lang="en-US" sz="2600" dirty="0">
                <a:solidFill>
                  <a:srgbClr val="FFFFFF"/>
                </a:solidFill>
              </a:rPr>
              <a:t>8 RETAIN state </a:t>
            </a:r>
            <a:r>
              <a:rPr lang="en-US" sz="2600" kern="1200" dirty="0">
                <a:solidFill>
                  <a:srgbClr val="FFFFFF"/>
                </a:solidFill>
                <a:latin typeface="+mj-lt"/>
                <a:ea typeface="+mj-ea"/>
                <a:cs typeface="+mj-cs"/>
              </a:rPr>
              <a:t>teams are implementing and evaluating new and early intervention strategies to help injured or ill employees keep their jobs.</a:t>
            </a:r>
            <a:br>
              <a:rPr lang="en-US" sz="2600" kern="1200" dirty="0">
                <a:solidFill>
                  <a:srgbClr val="FFFFFF"/>
                </a:solidFill>
                <a:latin typeface="+mj-lt"/>
                <a:ea typeface="+mj-ea"/>
                <a:cs typeface="+mj-cs"/>
              </a:rPr>
            </a:b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The Kentucky Department of Workforce Investment and the University of Kentucky Human Development Institute are leading Kentucky’s efforts.</a:t>
            </a:r>
          </a:p>
        </p:txBody>
      </p:sp>
      <p:cxnSp>
        <p:nvCxnSpPr>
          <p:cNvPr id="50" name="Straight Connector 49">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7" name="Rounded Rectangle 6">
            <a:extLst>
              <a:ext uri="{FF2B5EF4-FFF2-40B4-BE49-F238E27FC236}">
                <a16:creationId xmlns:a16="http://schemas.microsoft.com/office/drawing/2014/main" id="{9B746EF4-4334-5B45-B298-B2FCACD33EBF}"/>
              </a:ext>
            </a:extLst>
          </p:cNvPr>
          <p:cNvSpPr/>
          <p:nvPr/>
        </p:nvSpPr>
        <p:spPr>
          <a:xfrm>
            <a:off x="5813605" y="314977"/>
            <a:ext cx="4224635" cy="2682643"/>
          </a:xfrm>
          <a:prstGeom prst="roundRect">
            <a:avLst>
              <a:gd name="adj" fmla="val 10000"/>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8" name="Freeform 7">
            <a:extLst>
              <a:ext uri="{FF2B5EF4-FFF2-40B4-BE49-F238E27FC236}">
                <a16:creationId xmlns:a16="http://schemas.microsoft.com/office/drawing/2014/main" id="{D57001AC-39AD-BF44-A8EA-2B41DABCC8A3}"/>
              </a:ext>
            </a:extLst>
          </p:cNvPr>
          <p:cNvSpPr/>
          <p:nvPr/>
        </p:nvSpPr>
        <p:spPr>
          <a:xfrm>
            <a:off x="6283009" y="760912"/>
            <a:ext cx="4224635" cy="2579578"/>
          </a:xfrm>
          <a:custGeom>
            <a:avLst/>
            <a:gdLst>
              <a:gd name="connsiteX0" fmla="*/ 0 w 4224635"/>
              <a:gd name="connsiteY0" fmla="*/ 268264 h 2682643"/>
              <a:gd name="connsiteX1" fmla="*/ 268264 w 4224635"/>
              <a:gd name="connsiteY1" fmla="*/ 0 h 2682643"/>
              <a:gd name="connsiteX2" fmla="*/ 3956371 w 4224635"/>
              <a:gd name="connsiteY2" fmla="*/ 0 h 2682643"/>
              <a:gd name="connsiteX3" fmla="*/ 4224635 w 4224635"/>
              <a:gd name="connsiteY3" fmla="*/ 268264 h 2682643"/>
              <a:gd name="connsiteX4" fmla="*/ 4224635 w 4224635"/>
              <a:gd name="connsiteY4" fmla="*/ 2414379 h 2682643"/>
              <a:gd name="connsiteX5" fmla="*/ 3956371 w 4224635"/>
              <a:gd name="connsiteY5" fmla="*/ 2682643 h 2682643"/>
              <a:gd name="connsiteX6" fmla="*/ 268264 w 4224635"/>
              <a:gd name="connsiteY6" fmla="*/ 2682643 h 2682643"/>
              <a:gd name="connsiteX7" fmla="*/ 0 w 4224635"/>
              <a:gd name="connsiteY7" fmla="*/ 2414379 h 2682643"/>
              <a:gd name="connsiteX8" fmla="*/ 0 w 4224635"/>
              <a:gd name="connsiteY8" fmla="*/ 268264 h 2682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24635" h="2682643">
                <a:moveTo>
                  <a:pt x="0" y="268264"/>
                </a:moveTo>
                <a:cubicBezTo>
                  <a:pt x="0" y="120106"/>
                  <a:pt x="120106" y="0"/>
                  <a:pt x="268264" y="0"/>
                </a:cubicBezTo>
                <a:lnTo>
                  <a:pt x="3956371" y="0"/>
                </a:lnTo>
                <a:cubicBezTo>
                  <a:pt x="4104529" y="0"/>
                  <a:pt x="4224635" y="120106"/>
                  <a:pt x="4224635" y="268264"/>
                </a:cubicBezTo>
                <a:lnTo>
                  <a:pt x="4224635" y="2414379"/>
                </a:lnTo>
                <a:cubicBezTo>
                  <a:pt x="4224635" y="2562537"/>
                  <a:pt x="4104529" y="2682643"/>
                  <a:pt x="3956371" y="2682643"/>
                </a:cubicBezTo>
                <a:lnTo>
                  <a:pt x="268264" y="2682643"/>
                </a:lnTo>
                <a:cubicBezTo>
                  <a:pt x="120106" y="2682643"/>
                  <a:pt x="0" y="2562537"/>
                  <a:pt x="0" y="2414379"/>
                </a:cubicBezTo>
                <a:lnTo>
                  <a:pt x="0" y="268264"/>
                </a:lnTo>
                <a:close/>
              </a:path>
            </a:pathLst>
          </a:cu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txBody>
          <a:bodyPr spcFirstLastPara="0" vert="horz" wrap="square" lIns="170012" tIns="170012" rIns="170012" bIns="170012" numCol="1" spcCol="1270" anchor="ctr" anchorCtr="0">
            <a:noAutofit/>
          </a:bodyPr>
          <a:lstStyle/>
          <a:p>
            <a:pPr marL="0" lvl="0" indent="0" algn="ctr" defTabSz="1066800">
              <a:lnSpc>
                <a:spcPct val="90000"/>
              </a:lnSpc>
              <a:spcBef>
                <a:spcPct val="0"/>
              </a:spcBef>
              <a:spcAft>
                <a:spcPct val="35000"/>
              </a:spcAft>
              <a:buNone/>
            </a:pPr>
            <a:r>
              <a:rPr lang="en-US" sz="2400" kern="1200" dirty="0"/>
              <a:t>Increase employment retention and labor force participation </a:t>
            </a:r>
            <a:r>
              <a:rPr lang="en-US" sz="2400" dirty="0"/>
              <a:t>among people </a:t>
            </a:r>
            <a:r>
              <a:rPr lang="en-US" sz="2400" kern="1200" dirty="0"/>
              <a:t>who acquire and/or are at risk of developing, disabilities</a:t>
            </a:r>
            <a:r>
              <a:rPr lang="en-US" sz="2400" dirty="0"/>
              <a:t>.</a:t>
            </a:r>
            <a:endParaRPr lang="en-US" sz="2400" kern="1200" dirty="0"/>
          </a:p>
        </p:txBody>
      </p:sp>
      <p:sp>
        <p:nvSpPr>
          <p:cNvPr id="9" name="Rounded Rectangle 8">
            <a:extLst>
              <a:ext uri="{FF2B5EF4-FFF2-40B4-BE49-F238E27FC236}">
                <a16:creationId xmlns:a16="http://schemas.microsoft.com/office/drawing/2014/main" id="{112E4C03-980B-A14D-A5D9-06F9437509D9}"/>
              </a:ext>
            </a:extLst>
          </p:cNvPr>
          <p:cNvSpPr/>
          <p:nvPr/>
        </p:nvSpPr>
        <p:spPr>
          <a:xfrm>
            <a:off x="7205333" y="3517511"/>
            <a:ext cx="4224635" cy="2682643"/>
          </a:xfrm>
          <a:prstGeom prst="roundRect">
            <a:avLst>
              <a:gd name="adj" fmla="val 10000"/>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0" name="Freeform 9">
            <a:extLst>
              <a:ext uri="{FF2B5EF4-FFF2-40B4-BE49-F238E27FC236}">
                <a16:creationId xmlns:a16="http://schemas.microsoft.com/office/drawing/2014/main" id="{0C183E60-2E6A-9A45-B2D9-24A093CE2307}"/>
              </a:ext>
            </a:extLst>
          </p:cNvPr>
          <p:cNvSpPr/>
          <p:nvPr/>
        </p:nvSpPr>
        <p:spPr>
          <a:xfrm>
            <a:off x="7674737" y="3963445"/>
            <a:ext cx="4224635" cy="2682643"/>
          </a:xfrm>
          <a:custGeom>
            <a:avLst/>
            <a:gdLst>
              <a:gd name="connsiteX0" fmla="*/ 0 w 4224635"/>
              <a:gd name="connsiteY0" fmla="*/ 268264 h 2682643"/>
              <a:gd name="connsiteX1" fmla="*/ 268264 w 4224635"/>
              <a:gd name="connsiteY1" fmla="*/ 0 h 2682643"/>
              <a:gd name="connsiteX2" fmla="*/ 3956371 w 4224635"/>
              <a:gd name="connsiteY2" fmla="*/ 0 h 2682643"/>
              <a:gd name="connsiteX3" fmla="*/ 4224635 w 4224635"/>
              <a:gd name="connsiteY3" fmla="*/ 268264 h 2682643"/>
              <a:gd name="connsiteX4" fmla="*/ 4224635 w 4224635"/>
              <a:gd name="connsiteY4" fmla="*/ 2414379 h 2682643"/>
              <a:gd name="connsiteX5" fmla="*/ 3956371 w 4224635"/>
              <a:gd name="connsiteY5" fmla="*/ 2682643 h 2682643"/>
              <a:gd name="connsiteX6" fmla="*/ 268264 w 4224635"/>
              <a:gd name="connsiteY6" fmla="*/ 2682643 h 2682643"/>
              <a:gd name="connsiteX7" fmla="*/ 0 w 4224635"/>
              <a:gd name="connsiteY7" fmla="*/ 2414379 h 2682643"/>
              <a:gd name="connsiteX8" fmla="*/ 0 w 4224635"/>
              <a:gd name="connsiteY8" fmla="*/ 268264 h 2682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24635" h="2682643">
                <a:moveTo>
                  <a:pt x="0" y="268264"/>
                </a:moveTo>
                <a:cubicBezTo>
                  <a:pt x="0" y="120106"/>
                  <a:pt x="120106" y="0"/>
                  <a:pt x="268264" y="0"/>
                </a:cubicBezTo>
                <a:lnTo>
                  <a:pt x="3956371" y="0"/>
                </a:lnTo>
                <a:cubicBezTo>
                  <a:pt x="4104529" y="0"/>
                  <a:pt x="4224635" y="120106"/>
                  <a:pt x="4224635" y="268264"/>
                </a:cubicBezTo>
                <a:lnTo>
                  <a:pt x="4224635" y="2414379"/>
                </a:lnTo>
                <a:cubicBezTo>
                  <a:pt x="4224635" y="2562537"/>
                  <a:pt x="4104529" y="2682643"/>
                  <a:pt x="3956371" y="2682643"/>
                </a:cubicBezTo>
                <a:lnTo>
                  <a:pt x="268264" y="2682643"/>
                </a:lnTo>
                <a:cubicBezTo>
                  <a:pt x="120106" y="2682643"/>
                  <a:pt x="0" y="2562537"/>
                  <a:pt x="0" y="2414379"/>
                </a:cubicBezTo>
                <a:lnTo>
                  <a:pt x="0" y="268264"/>
                </a:lnTo>
                <a:close/>
              </a:path>
            </a:pathLst>
          </a:cu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txBody>
          <a:bodyPr spcFirstLastPara="0" vert="horz" wrap="square" lIns="170012" tIns="170012" rIns="170012" bIns="170012" numCol="1" spcCol="1270" anchor="ctr" anchorCtr="0">
            <a:noAutofit/>
          </a:bodyPr>
          <a:lstStyle/>
          <a:p>
            <a:pPr marL="0" lvl="0" indent="0" algn="ctr" defTabSz="1066800">
              <a:lnSpc>
                <a:spcPct val="90000"/>
              </a:lnSpc>
              <a:spcBef>
                <a:spcPct val="0"/>
              </a:spcBef>
              <a:spcAft>
                <a:spcPct val="35000"/>
              </a:spcAft>
              <a:buNone/>
            </a:pPr>
            <a:r>
              <a:rPr lang="en-US" sz="2400" dirty="0"/>
              <a:t>R</a:t>
            </a:r>
            <a:r>
              <a:rPr lang="en-US" sz="2400" kern="1200" dirty="0"/>
              <a:t>educe long-term work disability among project participants, along with the need for Social Security Disability Insurance and Supplemental Security Income</a:t>
            </a:r>
          </a:p>
        </p:txBody>
      </p:sp>
    </p:spTree>
    <p:extLst>
      <p:ext uri="{BB962C8B-B14F-4D97-AF65-F5344CB8AC3E}">
        <p14:creationId xmlns:p14="http://schemas.microsoft.com/office/powerpoint/2010/main" val="180258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D7481200-3BB2-4CA3-9D54-1077F6F76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5C8797-A8FA-BB4D-9135-C9039EC8D533}"/>
              </a:ext>
            </a:extLst>
          </p:cNvPr>
          <p:cNvSpPr>
            <a:spLocks noGrp="1"/>
          </p:cNvSpPr>
          <p:nvPr>
            <p:ph type="title"/>
          </p:nvPr>
        </p:nvSpPr>
        <p:spPr>
          <a:xfrm>
            <a:off x="8109679" y="642938"/>
            <a:ext cx="3760588" cy="5502264"/>
          </a:xfrm>
        </p:spPr>
        <p:txBody>
          <a:bodyPr>
            <a:normAutofit/>
          </a:bodyPr>
          <a:lstStyle/>
          <a:p>
            <a:r>
              <a:rPr lang="en-US" b="1" dirty="0">
                <a:solidFill>
                  <a:srgbClr val="FFFFFF"/>
                </a:solidFill>
                <a:latin typeface="Cambria" panose="02040503050406030204" pitchFamily="18" charset="0"/>
              </a:rPr>
              <a:t>Added Importance to Quality Health Care and Social Determinants of Health</a:t>
            </a:r>
          </a:p>
        </p:txBody>
      </p:sp>
      <p:graphicFrame>
        <p:nvGraphicFramePr>
          <p:cNvPr id="10" name="Content Placeholder 2">
            <a:extLst>
              <a:ext uri="{FF2B5EF4-FFF2-40B4-BE49-F238E27FC236}">
                <a16:creationId xmlns:a16="http://schemas.microsoft.com/office/drawing/2014/main" id="{12DA8502-3534-460F-BD1B-7D1E83DC33C7}"/>
              </a:ext>
            </a:extLst>
          </p:cNvPr>
          <p:cNvGraphicFramePr>
            <a:graphicFrameLocks noGrp="1"/>
          </p:cNvGraphicFramePr>
          <p:nvPr>
            <p:ph idx="1"/>
            <p:extLst>
              <p:ext uri="{D42A27DB-BD31-4B8C-83A1-F6EECF244321}">
                <p14:modId xmlns:p14="http://schemas.microsoft.com/office/powerpoint/2010/main" val="2388879186"/>
              </p:ext>
            </p:extLst>
          </p:nvPr>
        </p:nvGraphicFramePr>
        <p:xfrm>
          <a:off x="0" y="0"/>
          <a:ext cx="7555991"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1453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B16F-FB54-4C2E-8369-C0D163514C00}"/>
              </a:ext>
            </a:extLst>
          </p:cNvPr>
          <p:cNvSpPr>
            <a:spLocks noGrp="1"/>
          </p:cNvSpPr>
          <p:nvPr>
            <p:ph type="title"/>
          </p:nvPr>
        </p:nvSpPr>
        <p:spPr>
          <a:xfrm>
            <a:off x="838200" y="365125"/>
            <a:ext cx="10515600" cy="1325563"/>
          </a:xfrm>
        </p:spPr>
        <p:txBody>
          <a:bodyPr>
            <a:normAutofit/>
          </a:bodyPr>
          <a:lstStyle/>
          <a:p>
            <a:pPr algn="ctr"/>
            <a:r>
              <a:rPr lang="en-US" sz="3700" b="1" dirty="0">
                <a:latin typeface="Cambria" panose="02040503050406030204" pitchFamily="18" charset="0"/>
                <a:ea typeface="Cambria" panose="02040503050406030204" pitchFamily="18" charset="0"/>
              </a:rPr>
              <a:t>Supporting People to Stay-at-Work or </a:t>
            </a:r>
            <a:br>
              <a:rPr lang="en-US" sz="3700" b="1" dirty="0">
                <a:latin typeface="Cambria" panose="02040503050406030204" pitchFamily="18" charset="0"/>
                <a:ea typeface="Cambria" panose="02040503050406030204" pitchFamily="18" charset="0"/>
              </a:rPr>
            </a:br>
            <a:r>
              <a:rPr lang="en-US" sz="3700" b="1" dirty="0">
                <a:latin typeface="Cambria" panose="02040503050406030204" pitchFamily="18" charset="0"/>
                <a:ea typeface="Cambria" panose="02040503050406030204" pitchFamily="18" charset="0"/>
              </a:rPr>
              <a:t>Return-to-Work Includes a Team Approach</a:t>
            </a:r>
          </a:p>
        </p:txBody>
      </p:sp>
      <p:graphicFrame>
        <p:nvGraphicFramePr>
          <p:cNvPr id="5" name="Content Placeholder 2">
            <a:extLst>
              <a:ext uri="{FF2B5EF4-FFF2-40B4-BE49-F238E27FC236}">
                <a16:creationId xmlns:a16="http://schemas.microsoft.com/office/drawing/2014/main" id="{0EF9CF81-0A53-4499-AE5A-35A3B35E141F}"/>
              </a:ext>
            </a:extLst>
          </p:cNvPr>
          <p:cNvGraphicFramePr>
            <a:graphicFrameLocks noGrp="1"/>
          </p:cNvGraphicFramePr>
          <p:nvPr>
            <p:ph idx="1"/>
            <p:extLst>
              <p:ext uri="{D42A27DB-BD31-4B8C-83A1-F6EECF244321}">
                <p14:modId xmlns:p14="http://schemas.microsoft.com/office/powerpoint/2010/main" val="12640038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5210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5">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17">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4" name="Title 3">
            <a:extLst>
              <a:ext uri="{FF2B5EF4-FFF2-40B4-BE49-F238E27FC236}">
                <a16:creationId xmlns:a16="http://schemas.microsoft.com/office/drawing/2014/main" id="{B3E8534E-A9F8-4855-AAC9-7BF8ABEB1CDD}"/>
              </a:ext>
            </a:extLst>
          </p:cNvPr>
          <p:cNvSpPr>
            <a:spLocks noGrp="1"/>
          </p:cNvSpPr>
          <p:nvPr>
            <p:ph type="title"/>
          </p:nvPr>
        </p:nvSpPr>
        <p:spPr>
          <a:xfrm>
            <a:off x="804484" y="1191796"/>
            <a:ext cx="10021446" cy="2976344"/>
          </a:xfrm>
        </p:spPr>
        <p:txBody>
          <a:bodyPr vert="horz" lIns="91440" tIns="45720" rIns="91440" bIns="45720" rtlCol="0" anchor="ctr">
            <a:normAutofit/>
          </a:bodyPr>
          <a:lstStyle/>
          <a:p>
            <a:r>
              <a:rPr lang="en-US" sz="4100" i="1" kern="1200" dirty="0">
                <a:solidFill>
                  <a:srgbClr val="FFFFFF"/>
                </a:solidFill>
                <a:latin typeface="+mj-lt"/>
                <a:ea typeface="+mj-ea"/>
                <a:cs typeface="+mj-cs"/>
              </a:rPr>
              <a:t>Data show that with modest assistance, more than 120,000 employees could have returned to work, but did not. </a:t>
            </a:r>
            <a:br>
              <a:rPr lang="en-US" sz="4100" i="1" kern="1200" dirty="0">
                <a:solidFill>
                  <a:srgbClr val="FFFFFF"/>
                </a:solidFill>
                <a:latin typeface="+mj-lt"/>
                <a:ea typeface="+mj-ea"/>
                <a:cs typeface="+mj-cs"/>
              </a:rPr>
            </a:br>
            <a:br>
              <a:rPr lang="en-US" sz="4100" i="1" kern="1200" dirty="0">
                <a:solidFill>
                  <a:srgbClr val="FFFFFF"/>
                </a:solidFill>
                <a:latin typeface="+mj-lt"/>
                <a:ea typeface="+mj-ea"/>
                <a:cs typeface="+mj-cs"/>
              </a:rPr>
            </a:br>
            <a:r>
              <a:rPr lang="en-US" sz="4100" i="1" kern="1200" dirty="0">
                <a:solidFill>
                  <a:srgbClr val="FFFFFF"/>
                </a:solidFill>
                <a:latin typeface="+mj-lt"/>
                <a:ea typeface="+mj-ea"/>
                <a:cs typeface="+mj-cs"/>
              </a:rPr>
              <a:t>~ </a:t>
            </a:r>
            <a:r>
              <a:rPr lang="en-US" sz="4100" i="1" kern="1200" dirty="0" err="1">
                <a:solidFill>
                  <a:srgbClr val="FFFFFF"/>
                </a:solidFill>
                <a:latin typeface="+mj-lt"/>
                <a:ea typeface="+mj-ea"/>
                <a:cs typeface="+mj-cs"/>
              </a:rPr>
              <a:t>Bardos</a:t>
            </a:r>
            <a:r>
              <a:rPr lang="en-US" sz="4100" i="1" kern="1200" dirty="0">
                <a:solidFill>
                  <a:srgbClr val="FFFFFF"/>
                </a:solidFill>
                <a:latin typeface="+mj-lt"/>
                <a:ea typeface="+mj-ea"/>
                <a:cs typeface="+mj-cs"/>
              </a:rPr>
              <a:t>, </a:t>
            </a:r>
            <a:r>
              <a:rPr lang="en-US" sz="4100" i="1" kern="1200" dirty="0" err="1">
                <a:solidFill>
                  <a:srgbClr val="FFFFFF"/>
                </a:solidFill>
                <a:latin typeface="+mj-lt"/>
                <a:ea typeface="+mj-ea"/>
                <a:cs typeface="+mj-cs"/>
              </a:rPr>
              <a:t>Benrak</a:t>
            </a:r>
            <a:r>
              <a:rPr lang="en-US" sz="4100" i="1" kern="1200" dirty="0">
                <a:solidFill>
                  <a:srgbClr val="FFFFFF"/>
                </a:solidFill>
                <a:latin typeface="+mj-lt"/>
                <a:ea typeface="+mj-ea"/>
                <a:cs typeface="+mj-cs"/>
              </a:rPr>
              <a:t>, Ben-Shalom 2015</a:t>
            </a:r>
          </a:p>
        </p:txBody>
      </p:sp>
    </p:spTree>
    <p:extLst>
      <p:ext uri="{BB962C8B-B14F-4D97-AF65-F5344CB8AC3E}">
        <p14:creationId xmlns:p14="http://schemas.microsoft.com/office/powerpoint/2010/main" val="3124854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96A0B39-560E-45E2-816A-9E14A2674382}"/>
              </a:ext>
            </a:extLst>
          </p:cNvPr>
          <p:cNvSpPr>
            <a:spLocks noGrp="1"/>
          </p:cNvSpPr>
          <p:nvPr>
            <p:ph type="title"/>
          </p:nvPr>
        </p:nvSpPr>
        <p:spPr>
          <a:xfrm>
            <a:off x="640079" y="2053641"/>
            <a:ext cx="3669161" cy="2760098"/>
          </a:xfrm>
        </p:spPr>
        <p:txBody>
          <a:bodyPr>
            <a:normAutofit fontScale="90000"/>
          </a:bodyPr>
          <a:lstStyle/>
          <a:p>
            <a:r>
              <a:rPr lang="en-US" dirty="0">
                <a:solidFill>
                  <a:srgbClr val="FFFFFF"/>
                </a:solidFill>
                <a:latin typeface="Cambria" panose="02040503050406030204" pitchFamily="18" charset="0"/>
                <a:ea typeface="Cambria" panose="02040503050406030204" pitchFamily="18" charset="0"/>
              </a:rPr>
              <a:t>Do employees benefit from staying on the job? YES, LOTS!</a:t>
            </a:r>
          </a:p>
        </p:txBody>
      </p:sp>
      <p:sp>
        <p:nvSpPr>
          <p:cNvPr id="3" name="Content Placeholder 2">
            <a:extLst>
              <a:ext uri="{FF2B5EF4-FFF2-40B4-BE49-F238E27FC236}">
                <a16:creationId xmlns:a16="http://schemas.microsoft.com/office/drawing/2014/main" id="{2F6AF108-D0EE-4B7B-BD32-2520CE51162B}"/>
              </a:ext>
            </a:extLst>
          </p:cNvPr>
          <p:cNvSpPr>
            <a:spLocks noGrp="1"/>
          </p:cNvSpPr>
          <p:nvPr>
            <p:ph idx="1"/>
          </p:nvPr>
        </p:nvSpPr>
        <p:spPr>
          <a:xfrm>
            <a:off x="5917721" y="60384"/>
            <a:ext cx="6254959" cy="3912081"/>
          </a:xfrm>
        </p:spPr>
        <p:txBody>
          <a:bodyPr anchor="ctr">
            <a:normAutofit/>
          </a:bodyPr>
          <a:lstStyle/>
          <a:p>
            <a:pPr marL="0" indent="0">
              <a:buNone/>
            </a:pPr>
            <a:r>
              <a:rPr lang="en-US" sz="3000" b="1" dirty="0">
                <a:solidFill>
                  <a:srgbClr val="000000"/>
                </a:solidFill>
                <a:latin typeface="Calibri" panose="020F0502020204030204" pitchFamily="34" charset="0"/>
                <a:ea typeface="Cambria" panose="02040503050406030204" pitchFamily="18" charset="0"/>
                <a:cs typeface="Calibri" panose="020F0502020204030204" pitchFamily="34" charset="0"/>
              </a:rPr>
              <a:t>Health Outcomes:</a:t>
            </a:r>
          </a:p>
          <a:p>
            <a:pPr marL="514350" indent="-514350">
              <a:buFont typeface="+mj-lt"/>
              <a:buAutoNum type="arabicPeriod"/>
            </a:pPr>
            <a:r>
              <a:rPr lang="en-US" sz="3000" dirty="0">
                <a:solidFill>
                  <a:srgbClr val="000000"/>
                </a:solidFill>
                <a:latin typeface="Calibri" panose="020F0502020204030204" pitchFamily="34" charset="0"/>
                <a:ea typeface="Cambria" panose="02040503050406030204" pitchFamily="18" charset="0"/>
                <a:cs typeface="Calibri" panose="020F0502020204030204" pitchFamily="34" charset="0"/>
              </a:rPr>
              <a:t>Improving quality of life – research shows that most people are happier when they are working</a:t>
            </a:r>
          </a:p>
          <a:p>
            <a:pPr marL="514350" indent="-514350">
              <a:buFont typeface="+mj-lt"/>
              <a:buAutoNum type="arabicPeriod"/>
            </a:pPr>
            <a:r>
              <a:rPr lang="en-US" sz="3000" dirty="0">
                <a:solidFill>
                  <a:srgbClr val="000000"/>
                </a:solidFill>
                <a:latin typeface="Calibri" panose="020F0502020204030204" pitchFamily="34" charset="0"/>
                <a:ea typeface="Cambria" panose="02040503050406030204" pitchFamily="18" charset="0"/>
                <a:cs typeface="Calibri" panose="020F0502020204030204" pitchFamily="34" charset="0"/>
              </a:rPr>
              <a:t>Enhancing physical conditioning and mental health and alertness and reducing relapse or re-injury</a:t>
            </a:r>
          </a:p>
          <a:p>
            <a:pPr marL="514350" indent="-514350">
              <a:buFont typeface="+mj-lt"/>
              <a:buAutoNum type="arabicPeriod"/>
            </a:pPr>
            <a:r>
              <a:rPr lang="en-US" sz="3000" dirty="0">
                <a:solidFill>
                  <a:srgbClr val="000000"/>
                </a:solidFill>
                <a:latin typeface="Calibri" panose="020F0502020204030204" pitchFamily="34" charset="0"/>
                <a:ea typeface="Cambria" panose="02040503050406030204" pitchFamily="18" charset="0"/>
                <a:cs typeface="Calibri" panose="020F0502020204030204" pitchFamily="34" charset="0"/>
              </a:rPr>
              <a:t>Improved patient satisfaction</a:t>
            </a:r>
          </a:p>
        </p:txBody>
      </p:sp>
      <p:sp>
        <p:nvSpPr>
          <p:cNvPr id="7" name="Content Placeholder 2">
            <a:extLst>
              <a:ext uri="{FF2B5EF4-FFF2-40B4-BE49-F238E27FC236}">
                <a16:creationId xmlns:a16="http://schemas.microsoft.com/office/drawing/2014/main" id="{6A14B925-9A7C-1245-9152-7556B7BB463C}"/>
              </a:ext>
            </a:extLst>
          </p:cNvPr>
          <p:cNvSpPr txBox="1">
            <a:spLocks/>
          </p:cNvSpPr>
          <p:nvPr/>
        </p:nvSpPr>
        <p:spPr>
          <a:xfrm>
            <a:off x="5917721" y="4032850"/>
            <a:ext cx="6274278" cy="2825150"/>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dirty="0">
                <a:solidFill>
                  <a:srgbClr val="000000"/>
                </a:solidFill>
                <a:latin typeface="Calibri" panose="020F0502020204030204" pitchFamily="34" charset="0"/>
                <a:ea typeface="Cambria" panose="02040503050406030204" pitchFamily="18" charset="0"/>
                <a:cs typeface="Calibri" panose="020F0502020204030204" pitchFamily="34" charset="0"/>
              </a:rPr>
              <a:t>Economic Outcomes: </a:t>
            </a:r>
          </a:p>
          <a:p>
            <a:pPr marL="514350" indent="-514350">
              <a:buFont typeface="+mj-lt"/>
              <a:buAutoNum type="arabicPeriod"/>
            </a:pPr>
            <a:r>
              <a:rPr lang="en-US" sz="3000" dirty="0">
                <a:solidFill>
                  <a:srgbClr val="000000"/>
                </a:solidFill>
                <a:latin typeface="Calibri" panose="020F0502020204030204" pitchFamily="34" charset="0"/>
                <a:ea typeface="Cambria" panose="02040503050406030204" pitchFamily="18" charset="0"/>
                <a:cs typeface="Calibri" panose="020F0502020204030204" pitchFamily="34" charset="0"/>
              </a:rPr>
              <a:t>Eliminating financial distress that occurs through long term unemployment</a:t>
            </a:r>
          </a:p>
          <a:p>
            <a:pPr marL="514350" indent="-514350">
              <a:buFont typeface="+mj-lt"/>
              <a:buAutoNum type="arabicPeriod"/>
            </a:pPr>
            <a:r>
              <a:rPr lang="en-US" sz="3000" dirty="0">
                <a:solidFill>
                  <a:srgbClr val="000000"/>
                </a:solidFill>
                <a:latin typeface="Calibri" panose="020F0502020204030204" pitchFamily="34" charset="0"/>
                <a:ea typeface="Cambria" panose="02040503050406030204" pitchFamily="18" charset="0"/>
                <a:cs typeface="Calibri" panose="020F0502020204030204" pitchFamily="34" charset="0"/>
              </a:rPr>
              <a:t>Avoiding unplanned expenses</a:t>
            </a:r>
          </a:p>
          <a:p>
            <a:pPr marL="514350" indent="-514350">
              <a:buFont typeface="+mj-lt"/>
              <a:buAutoNum type="arabicPeriod"/>
            </a:pPr>
            <a:r>
              <a:rPr lang="en-US" sz="3000" dirty="0">
                <a:solidFill>
                  <a:srgbClr val="000000"/>
                </a:solidFill>
                <a:latin typeface="Calibri" panose="020F0502020204030204" pitchFamily="34" charset="0"/>
                <a:ea typeface="Cambria" panose="02040503050406030204" pitchFamily="18" charset="0"/>
                <a:cs typeface="Calibri" panose="020F0502020204030204" pitchFamily="34" charset="0"/>
              </a:rPr>
              <a:t>Maintaining family roles</a:t>
            </a:r>
          </a:p>
        </p:txBody>
      </p:sp>
    </p:spTree>
    <p:extLst>
      <p:ext uri="{BB962C8B-B14F-4D97-AF65-F5344CB8AC3E}">
        <p14:creationId xmlns:p14="http://schemas.microsoft.com/office/powerpoint/2010/main" val="1496424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8ECC0BB0A81B46BA12CC1F54851E72" ma:contentTypeVersion="13" ma:contentTypeDescription="Create a new document." ma:contentTypeScope="" ma:versionID="c2d20e8e858401a53e7685a7f7283be4">
  <xsd:schema xmlns:xsd="http://www.w3.org/2001/XMLSchema" xmlns:xs="http://www.w3.org/2001/XMLSchema" xmlns:p="http://schemas.microsoft.com/office/2006/metadata/properties" xmlns:ns3="7fc21249-fe2a-4baf-8758-b8f9a15db2fc" xmlns:ns4="974e2584-8277-4615-a9c6-4009564cc360" targetNamespace="http://schemas.microsoft.com/office/2006/metadata/properties" ma:root="true" ma:fieldsID="9e2a8a5f3a2e81aa87e6e65bb25d7b93" ns3:_="" ns4:_="">
    <xsd:import namespace="7fc21249-fe2a-4baf-8758-b8f9a15db2fc"/>
    <xsd:import namespace="974e2584-8277-4615-a9c6-4009564cc36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EventHashCode" minOccurs="0"/>
                <xsd:element ref="ns4:MediaServiceGenerationTime" minOccurs="0"/>
                <xsd:element ref="ns4:MediaServiceLoca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c21249-fe2a-4baf-8758-b8f9a15db2f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4e2584-8277-4615-a9c6-4009564cc36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D065B7-09B3-4142-B557-BA4380E62FD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7fc21249-fe2a-4baf-8758-b8f9a15db2fc"/>
    <ds:schemaRef ds:uri="http://schemas.microsoft.com/office/infopath/2007/PartnerControls"/>
    <ds:schemaRef ds:uri="974e2584-8277-4615-a9c6-4009564cc360"/>
    <ds:schemaRef ds:uri="http://www.w3.org/XML/1998/namespace"/>
    <ds:schemaRef ds:uri="http://purl.org/dc/dcmitype/"/>
  </ds:schemaRefs>
</ds:datastoreItem>
</file>

<file path=customXml/itemProps2.xml><?xml version="1.0" encoding="utf-8"?>
<ds:datastoreItem xmlns:ds="http://schemas.openxmlformats.org/officeDocument/2006/customXml" ds:itemID="{3E5F7FA2-807B-487F-8577-D9DB9284B24F}">
  <ds:schemaRefs>
    <ds:schemaRef ds:uri="http://schemas.microsoft.com/sharepoint/v3/contenttype/forms"/>
  </ds:schemaRefs>
</ds:datastoreItem>
</file>

<file path=customXml/itemProps3.xml><?xml version="1.0" encoding="utf-8"?>
<ds:datastoreItem xmlns:ds="http://schemas.openxmlformats.org/officeDocument/2006/customXml" ds:itemID="{6C4829F4-CA01-44B5-907C-90FD3DBB1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c21249-fe2a-4baf-8758-b8f9a15db2fc"/>
    <ds:schemaRef ds:uri="974e2584-8277-4615-a9c6-4009564cc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1552</TotalTime>
  <Words>2056</Words>
  <Application>Microsoft Macintosh PowerPoint</Application>
  <PresentationFormat>Widescreen</PresentationFormat>
  <Paragraphs>168</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Cambria</vt:lpstr>
      <vt:lpstr>Wingdings</vt:lpstr>
      <vt:lpstr>Office Theme</vt:lpstr>
      <vt:lpstr>PowerPoint Presentation</vt:lpstr>
      <vt:lpstr>Training Objectives </vt:lpstr>
      <vt:lpstr>Impact of Off-the-Job  Injuries &amp; Illnesses </vt:lpstr>
      <vt:lpstr>PowerPoint Presentation</vt:lpstr>
      <vt:lpstr>The US Department of Labor is collaborating with the Employment and Training Administration and Social Security Administration to launch the RETAIN Demonstration Project initiative.   8 RETAIN state teams are implementing and evaluating new and early intervention strategies to help injured or ill employees keep their jobs.  The Kentucky Department of Workforce Investment and the University of Kentucky Human Development Institute are leading Kentucky’s efforts.</vt:lpstr>
      <vt:lpstr>Added Importance to Quality Health Care and Social Determinants of Health</vt:lpstr>
      <vt:lpstr>Supporting People to Stay-at-Work or  Return-to-Work Includes a Team Approach</vt:lpstr>
      <vt:lpstr>Data show that with modest assistance, more than 120,000 employees could have returned to work, but did not.   ~ Bardos, Benrak, Ben-Shalom 2015</vt:lpstr>
      <vt:lpstr>Do employees benefit from staying on the job? YES, LOTS!</vt:lpstr>
      <vt:lpstr>RETAIN KY Improves Health Care and Social Determinants of Health for Employees</vt:lpstr>
      <vt:lpstr>Work Disruptions Impact Employee’s Lives</vt:lpstr>
      <vt:lpstr>Providing coordinated services and supports for early return-to-work or stay-at-work   Job site analysis and assistive technology  Peer mentoring  and advocacy</vt:lpstr>
      <vt:lpstr>Evidence-based and evidence-informed practices:  1. Resource Identification 2. Universal Design and  Assistive Technology   3. Peer-to-Peer Support </vt:lpstr>
      <vt:lpstr>Who is Eligible?   Participant Criteria</vt:lpstr>
      <vt:lpstr>RETAIN KY  Support</vt:lpstr>
      <vt:lpstr>RETAIN KY  Team Resources Build Capacity</vt:lpstr>
      <vt:lpstr>Return-to-Work Coordinators</vt:lpstr>
      <vt:lpstr>How Can Employees Be Referred?</vt:lpstr>
      <vt:lpstr>Referral Form</vt:lpstr>
      <vt:lpstr>RETAIN KY Services</vt:lpstr>
      <vt:lpstr>Impact of RETAIN KY on Employee Health and Jobs</vt:lpstr>
      <vt:lpstr>RETAIN KY Trajectory</vt:lpstr>
      <vt:lpstr>RETAIN KY: Phase 1 </vt:lpstr>
      <vt:lpstr>RETAIN KY Can Make a REAL DIFFERENCE: This Could be YOU</vt:lpstr>
      <vt:lpstr>Thank you from the RETAIN KY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Marks</dc:creator>
  <cp:lastModifiedBy>Beth Marks</cp:lastModifiedBy>
  <cp:revision>18</cp:revision>
  <dcterms:created xsi:type="dcterms:W3CDTF">2019-12-30T17:17:49Z</dcterms:created>
  <dcterms:modified xsi:type="dcterms:W3CDTF">2020-01-14T16:50:46Z</dcterms:modified>
</cp:coreProperties>
</file>