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5"/>
  </p:notesMasterIdLst>
  <p:sldIdLst>
    <p:sldId id="1864" r:id="rId2"/>
    <p:sldId id="1867" r:id="rId3"/>
    <p:sldId id="18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5097" autoAdjust="0"/>
  </p:normalViewPr>
  <p:slideViewPr>
    <p:cSldViewPr snapToGrid="0">
      <p:cViewPr varScale="1">
        <p:scale>
          <a:sx n="105" d="100"/>
          <a:sy n="105" d="100"/>
        </p:scale>
        <p:origin x="774" y="108"/>
      </p:cViewPr>
      <p:guideLst/>
    </p:cSldViewPr>
  </p:slideViewPr>
  <p:outlineViewPr>
    <p:cViewPr>
      <p:scale>
        <a:sx n="33" d="100"/>
        <a:sy n="33" d="100"/>
      </p:scale>
      <p:origin x="0" y="-1384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1260C-3AA7-4AEB-88FD-F430C6F62663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62F20-2281-47D9-BB7E-721EBDC41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3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4.safelinks.protection.outlook.com/?url=https%3A%2F%2Fyoutu.be%2Fp-xtAWU-0hA&amp;data=05%7C02%7CShirley.Kron%40uky.edu%7Cce1426cb19ae4a794bc908dcb0bccb86%7C2b30530b69b64457b818481cb53d42ae%7C0%7C0%7C638579572117842970%7CUnknown%7CTWFpbGZsb3d8eyJWIjoiMC4wLjAwMDAiLCJQIjoiV2luMzIiLCJBTiI6Ik1haWwiLCJXVCI6Mn0%3D%7C0%7C%7C%7C&amp;sdata=jciIh0EF%2BVTW9jOjaqcgHEsmQaVk8KUY34bbUBC7%2Fvg%3D&amp;reserved=0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youtu.be/-vORFgIqIaA" TargetMode="External"/><Relationship Id="rId4" Type="http://schemas.openxmlformats.org/officeDocument/2006/relationships/hyperlink" Target="https://youtu.be/X8e5JCgTVCg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Medical Director, Norton Healthcare, Occupational Medicine</a:t>
            </a:r>
          </a:p>
          <a:p>
            <a:r>
              <a:rPr lang="en-US" sz="1200" dirty="0"/>
              <a:t>Fellow, American College of Emergency Physicians</a:t>
            </a:r>
          </a:p>
          <a:p>
            <a:r>
              <a:rPr lang="en-US" sz="1200" dirty="0"/>
              <a:t>Workers’ compensation expert for over 30 years </a:t>
            </a:r>
          </a:p>
          <a:p>
            <a:r>
              <a:rPr lang="en-US" sz="1200" dirty="0"/>
              <a:t>Extensive experience in SAW/RTW strategies.</a:t>
            </a:r>
          </a:p>
          <a:p>
            <a:r>
              <a:rPr lang="en-US" sz="1200" dirty="0"/>
              <a:t>Specialized medical evaluations used to determine if an employee can perform the essential functions of a job </a:t>
            </a:r>
          </a:p>
          <a:p>
            <a:r>
              <a:rPr lang="en-US" sz="1200" dirty="0"/>
              <a:t>Certified, American Board of Independent Medical Examiners</a:t>
            </a:r>
          </a:p>
          <a:p>
            <a:r>
              <a:rPr lang="en-US" sz="1200" dirty="0"/>
              <a:t>Certified, Medical Review Officer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35081B-5628-45BE-8E9B-74471DD9AC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113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Intro: </a:t>
            </a:r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https://youtu.be/p-xtAWU-0hA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Mock 1: </a:t>
            </a:r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4"/>
              </a:rPr>
              <a:t>https://youtu.be/X8e5JCgTVCg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Mock 2: </a:t>
            </a:r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5"/>
              </a:rPr>
              <a:t>https://youtu.be/-vORFgIqIaA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35081B-5628-45BE-8E9B-74471DD9AC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459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35081B-5628-45BE-8E9B-74471DD9AC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528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RETAIN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74E0-E22E-7842-975A-AEF333FBF60E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6872BA-08B3-5346-B729-432DDB1BF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58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9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s">
  <p:cSld name="Questio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2917939" y="1573809"/>
            <a:ext cx="7201091" cy="3710382"/>
          </a:xfrm>
          <a:prstGeom prst="rect">
            <a:avLst/>
          </a:prstGeom>
        </p:spPr>
        <p:txBody>
          <a:bodyPr spcFirstLastPara="1" wrap="square" lIns="0" tIns="0" rIns="0" bIns="0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None/>
              <a:defRPr sz="485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17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17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17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17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17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17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17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177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1460378" y="6333090"/>
            <a:ext cx="731636" cy="524912"/>
          </a:xfrm>
          <a:prstGeom prst="rect">
            <a:avLst/>
          </a:prstGeom>
        </p:spPr>
        <p:txBody>
          <a:bodyPr spcFirstLastPara="1" wrap="square" lIns="0" tIns="0" rIns="365750" bIns="0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9260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3B84-09D9-4660-982C-FDCC76B2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E66ADB-5123-4AA5-983F-0FF5F62D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8055EB-33FA-4672-BC36-31B542C6C21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5F5F5">
                    <a:tint val="75000"/>
                  </a:srgbClr>
                </a:solidFill>
                <a:effectLst/>
                <a:uLnTx/>
                <a:uFillTx/>
                <a:latin typeface="Avenir Book" panose="02000503020000020003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5F5F5">
                  <a:tint val="75000"/>
                </a:srgbClr>
              </a:solidFill>
              <a:effectLst/>
              <a:uLnTx/>
              <a:uFillTx/>
              <a:latin typeface="Avenir Book" panose="02000503020000020003" pitchFamily="2" charset="0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C4DB3-4301-401F-AAB6-47AD1C9BF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5F5F5">
                  <a:tint val="75000"/>
                </a:srgbClr>
              </a:solidFill>
              <a:effectLst/>
              <a:uLnTx/>
              <a:uFillTx/>
              <a:latin typeface="Avenir Book" panose="02000503020000020003" pitchFamily="2" charset="0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2A0921-5045-43E4-9223-A9AE0CB8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3822AD-9F46-49B2-98CF-2C74BBBD25A0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01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4FBE4E-2140-4958-89E2-9A3F9E26F3D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5F5F5">
                    <a:tint val="75000"/>
                  </a:srgbClr>
                </a:solidFill>
                <a:effectLst/>
                <a:uLnTx/>
                <a:uFillTx/>
                <a:latin typeface="Avenir Book" panose="02000503020000020003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9/23/2024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5F5F5">
                  <a:tint val="75000"/>
                </a:srgbClr>
              </a:solidFill>
              <a:effectLst/>
              <a:uLnTx/>
              <a:uFillTx/>
              <a:latin typeface="Avenir Book" panose="02000503020000020003" pitchFamily="2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F5F5F5">
                  <a:tint val="75000"/>
                </a:srgbClr>
              </a:solidFill>
              <a:effectLst/>
              <a:uLnTx/>
              <a:uFillTx/>
              <a:latin typeface="Avenir Book" panose="02000503020000020003" pitchFamily="2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FC3C6A-FA7D-485E-B53D-B16C7C4CECD9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5F5F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625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Content with Caption -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96893AD4-226E-4E21-8435-17BD076E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194953"/>
            <a:ext cx="12191999" cy="881480"/>
          </a:xfrm>
        </p:spPr>
        <p:txBody>
          <a:bodyPr/>
          <a:lstStyle>
            <a:lvl1pPr algn="ctr">
              <a:defRPr sz="4000" b="1">
                <a:solidFill>
                  <a:schemeClr val="bg1"/>
                </a:solidFill>
                <a:latin typeface="Avenir" panose="02000503020000020003"/>
              </a:defRPr>
            </a:lvl1pPr>
          </a:lstStyle>
          <a:p>
            <a:r>
              <a:rPr lang="en-US" b="1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A6D91B-6376-457D-80B8-8CF53423AAF1}"/>
              </a:ext>
            </a:extLst>
          </p:cNvPr>
          <p:cNvSpPr/>
          <p:nvPr userDrawn="1"/>
        </p:nvSpPr>
        <p:spPr>
          <a:xfrm>
            <a:off x="-1" y="6289963"/>
            <a:ext cx="12192000" cy="568036"/>
          </a:xfrm>
          <a:prstGeom prst="rect">
            <a:avLst/>
          </a:prstGeom>
          <a:solidFill>
            <a:srgbClr val="17468F"/>
          </a:solidFill>
          <a:ln>
            <a:solidFill>
              <a:srgbClr val="1746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>
              <a:latin typeface="Avenir Heavy" panose="02000503020000020003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3D8E3C-60A7-45E0-95E4-FF4A5250FDD8}"/>
              </a:ext>
            </a:extLst>
          </p:cNvPr>
          <p:cNvSpPr/>
          <p:nvPr userDrawn="1"/>
        </p:nvSpPr>
        <p:spPr>
          <a:xfrm>
            <a:off x="0" y="0"/>
            <a:ext cx="12192000" cy="733778"/>
          </a:xfrm>
          <a:prstGeom prst="rect">
            <a:avLst/>
          </a:prstGeom>
          <a:solidFill>
            <a:srgbClr val="17468F"/>
          </a:solidFill>
          <a:ln>
            <a:solidFill>
              <a:srgbClr val="17468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>
              <a:solidFill>
                <a:schemeClr val="bg1"/>
              </a:solidFill>
              <a:latin typeface="Avenir Heavy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824FF5-A410-4BA2-8382-BB5996FFF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92000" cy="733778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B19AD0A-3D31-40C1-8E82-CE4D98740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" y="6289963"/>
            <a:ext cx="12192000" cy="568037"/>
          </a:xfr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1705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 -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EFA265D-2EF3-43F2-8D43-9F3B9AB4E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BF91ED2-0C9E-4E3F-A508-F6D90C265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8678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</a:defRPr>
            </a:lvl1pPr>
          </a:lstStyle>
          <a:p>
            <a:fld id="{772374E0-E22E-7842-975A-AEF333FBF60E}" type="datetimeFigureOut">
              <a:rPr lang="en-US" smtClean="0"/>
              <a:pPr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</a:defRPr>
            </a:lvl1pPr>
          </a:lstStyle>
          <a:p>
            <a:endParaRPr lang="en-US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C87DD16-AE0D-374F-B97F-553FBD47C69B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293634" y="6157728"/>
            <a:ext cx="1609867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688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7" r:id="rId3"/>
    <p:sldLayoutId id="2147483778" r:id="rId4"/>
    <p:sldLayoutId id="2147483779" r:id="rId5"/>
    <p:sldLayoutId id="2147483780" r:id="rId6"/>
    <p:sldLayoutId id="214748378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venir Heavy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venir" panose="02000503020000020003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venir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venir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venir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venir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-xtAWU-0hA?feature=oembed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8e5JCgTVCg?feature=oembed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vORFgIqIaA?feature=oembed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E4FFAA6-A26C-819E-0CDB-407E6EFE9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1" y="11135"/>
            <a:ext cx="12338304" cy="1169313"/>
          </a:xfrm>
        </p:spPr>
        <p:txBody>
          <a:bodyPr>
            <a:normAutofit/>
          </a:bodyPr>
          <a:lstStyle/>
          <a:p>
            <a:r>
              <a:rPr lang="en-US" sz="4000" dirty="0"/>
              <a:t>Physician Role in Stay at Work and Return to Work</a:t>
            </a:r>
          </a:p>
        </p:txBody>
      </p:sp>
      <p:pic>
        <p:nvPicPr>
          <p:cNvPr id="7" name="Online Media 6" title="Introduction by Dr. Dennis McClain">
            <a:hlinkClick r:id="" action="ppaction://media"/>
            <a:extLst>
              <a:ext uri="{FF2B5EF4-FFF2-40B4-BE49-F238E27FC236}">
                <a16:creationId xmlns:a16="http://schemas.microsoft.com/office/drawing/2014/main" id="{E69C58DA-1F6D-4777-894C-4640DA22FBA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1921" y="1040781"/>
            <a:ext cx="10052318" cy="567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35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E4FFAA6-A26C-819E-0CDB-407E6EFE9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44" y="112343"/>
            <a:ext cx="11923512" cy="1037321"/>
          </a:xfrm>
        </p:spPr>
        <p:txBody>
          <a:bodyPr>
            <a:normAutofit/>
          </a:bodyPr>
          <a:lstStyle/>
          <a:p>
            <a:r>
              <a:rPr lang="en-US" sz="4000" dirty="0"/>
              <a:t>When Can My Patient Go Back To Work?</a:t>
            </a:r>
          </a:p>
        </p:txBody>
      </p:sp>
      <p:pic>
        <p:nvPicPr>
          <p:cNvPr id="2" name="Online Media 1" title="Mock Patient Scenario 1">
            <a:hlinkClick r:id="" action="ppaction://media"/>
            <a:extLst>
              <a:ext uri="{FF2B5EF4-FFF2-40B4-BE49-F238E27FC236}">
                <a16:creationId xmlns:a16="http://schemas.microsoft.com/office/drawing/2014/main" id="{1EF43E9D-0076-90D2-7C9A-CBE3F3533E1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4244" y="1046298"/>
            <a:ext cx="9932107" cy="560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01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E4FFAA6-A26C-819E-0CDB-407E6EFE9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086" y="91442"/>
            <a:ext cx="11956371" cy="1176469"/>
          </a:xfrm>
        </p:spPr>
        <p:txBody>
          <a:bodyPr>
            <a:normAutofit/>
          </a:bodyPr>
          <a:lstStyle/>
          <a:p>
            <a:r>
              <a:rPr lang="en-US" sz="4000" dirty="0"/>
              <a:t>When Can My Patient Go Back To Work?</a:t>
            </a:r>
          </a:p>
        </p:txBody>
      </p:sp>
      <p:pic>
        <p:nvPicPr>
          <p:cNvPr id="2" name="Online Media 1" title="Mock Patient Scenario 2">
            <a:hlinkClick r:id="" action="ppaction://media"/>
            <a:extLst>
              <a:ext uri="{FF2B5EF4-FFF2-40B4-BE49-F238E27FC236}">
                <a16:creationId xmlns:a16="http://schemas.microsoft.com/office/drawing/2014/main" id="{B589ACB5-01ED-E3EA-91AA-02A01794437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1086" y="1097280"/>
            <a:ext cx="9866190" cy="556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57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UK HDI Branding">
  <a:themeElements>
    <a:clrScheme name="Custom 1">
      <a:dk1>
        <a:srgbClr val="104669"/>
      </a:dk1>
      <a:lt1>
        <a:srgbClr val="F5F5F5"/>
      </a:lt1>
      <a:dk2>
        <a:srgbClr val="1A5073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39D094D0-92A8-8645-817D-281DEBD2B8B2}" vid="{DAECF18E-2FA7-3A46-8BFE-CE9E5968BC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5539</TotalTime>
  <Words>122</Words>
  <Application>Microsoft Office PowerPoint</Application>
  <PresentationFormat>Widescreen</PresentationFormat>
  <Paragraphs>17</Paragraphs>
  <Slides>3</Slides>
  <Notes>3</Notes>
  <HiddenSlides>0</HiddenSlides>
  <MMClips>3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Avenir</vt:lpstr>
      <vt:lpstr>Avenir Book</vt:lpstr>
      <vt:lpstr>Avenir Heavy</vt:lpstr>
      <vt:lpstr>Calibri</vt:lpstr>
      <vt:lpstr>2_UK HDI Branding</vt:lpstr>
      <vt:lpstr>Physician Role in Stay at Work and Return to Work</vt:lpstr>
      <vt:lpstr>When Can My Patient Go Back To Work?</vt:lpstr>
      <vt:lpstr>When Can My Patient Go Back To Work?</vt:lpstr>
    </vt:vector>
  </TitlesOfParts>
  <Company>Norton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to work/stay at work is good business</dc:title>
  <dc:creator>McClain, Dennis R.</dc:creator>
  <cp:lastModifiedBy>Andrew Johnson</cp:lastModifiedBy>
  <cp:revision>26</cp:revision>
  <dcterms:created xsi:type="dcterms:W3CDTF">2024-05-29T14:09:44Z</dcterms:created>
  <dcterms:modified xsi:type="dcterms:W3CDTF">2024-09-23T17:12:53Z</dcterms:modified>
</cp:coreProperties>
</file>