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"/>
  </p:notesMasterIdLst>
  <p:sldIdLst>
    <p:sldId id="1864" r:id="rId2"/>
    <p:sldId id="18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5097" autoAdjust="0"/>
  </p:normalViewPr>
  <p:slideViewPr>
    <p:cSldViewPr snapToGrid="0">
      <p:cViewPr varScale="1">
        <p:scale>
          <a:sx n="57" d="100"/>
          <a:sy n="57" d="100"/>
        </p:scale>
        <p:origin x="960" y="60"/>
      </p:cViewPr>
      <p:guideLst/>
    </p:cSldViewPr>
  </p:slideViewPr>
  <p:outlineViewPr>
    <p:cViewPr>
      <p:scale>
        <a:sx n="33" d="100"/>
        <a:sy n="33" d="100"/>
      </p:scale>
      <p:origin x="0" y="-1384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1260C-3AA7-4AEB-88FD-F430C6F6266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62F20-2281-47D9-BB7E-721EBDC4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Medical Director, Norton Healthcare, Occupational Medicine</a:t>
            </a:r>
          </a:p>
          <a:p>
            <a:r>
              <a:rPr lang="en-US" sz="1200" dirty="0"/>
              <a:t>Fellow, American College of Emergency Physicians</a:t>
            </a:r>
          </a:p>
          <a:p>
            <a:r>
              <a:rPr lang="en-US" sz="1200" dirty="0"/>
              <a:t>Workers’ compensation expert for over 30 years </a:t>
            </a:r>
          </a:p>
          <a:p>
            <a:r>
              <a:rPr lang="en-US" sz="1200" dirty="0"/>
              <a:t>Extensive experience in SAW/RTW strategies.</a:t>
            </a:r>
          </a:p>
          <a:p>
            <a:r>
              <a:rPr lang="en-US" sz="1200" dirty="0"/>
              <a:t>Specialized medical evaluations used to determine if an employee can perform the essential functions of a job </a:t>
            </a:r>
          </a:p>
          <a:p>
            <a:r>
              <a:rPr lang="en-US" sz="1200" dirty="0"/>
              <a:t>Certified, American Board of Independent Medical Examiners</a:t>
            </a:r>
          </a:p>
          <a:p>
            <a:r>
              <a:rPr lang="en-US" sz="1200" dirty="0"/>
              <a:t>Certified, Medical Review Officer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081B-5628-45BE-8E9B-74471DD9A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1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Medical Director, Norton Healthcare, Occupational Medicine</a:t>
            </a:r>
          </a:p>
          <a:p>
            <a:r>
              <a:rPr lang="en-US" sz="1200" dirty="0"/>
              <a:t>Fellow, American College of Emergency Physicians</a:t>
            </a:r>
          </a:p>
          <a:p>
            <a:r>
              <a:rPr lang="en-US" sz="1200" dirty="0"/>
              <a:t>Workers’ compensation expert for over 30 years </a:t>
            </a:r>
          </a:p>
          <a:p>
            <a:r>
              <a:rPr lang="en-US" sz="1200" dirty="0"/>
              <a:t>Extensive experience in SAW/RTW strategies.</a:t>
            </a:r>
          </a:p>
          <a:p>
            <a:r>
              <a:rPr lang="en-US" sz="1200" dirty="0"/>
              <a:t>Specialized medical evaluations used to determine if an employee can perform the essential functions of a job </a:t>
            </a:r>
          </a:p>
          <a:p>
            <a:r>
              <a:rPr lang="en-US" sz="1200" dirty="0"/>
              <a:t>Certified, American Board of Independent Medical Examiners</a:t>
            </a:r>
          </a:p>
          <a:p>
            <a:r>
              <a:rPr lang="en-US" sz="1200" dirty="0"/>
              <a:t>Certified, Medical Review Officer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081B-5628-45BE-8E9B-74471DD9A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2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RETAI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74E0-E22E-7842-975A-AEF333FBF60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6872BA-08B3-5346-B729-432DDB1B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Questio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917939" y="1573809"/>
            <a:ext cx="7201091" cy="3710382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485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7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7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7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7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7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7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7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77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460378" y="6333090"/>
            <a:ext cx="731636" cy="524912"/>
          </a:xfrm>
          <a:prstGeom prst="rect">
            <a:avLst/>
          </a:prstGeom>
        </p:spPr>
        <p:txBody>
          <a:bodyPr spcFirstLastPara="1" wrap="square" lIns="0" tIns="0" rIns="36575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260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3B84-09D9-4660-982C-FDCC76B2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66ADB-5123-4AA5-983F-0FF5F62D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055EB-33FA-4672-BC36-31B542C6C2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5F5F5">
                    <a:tint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5F5F5">
                  <a:tint val="75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C4DB3-4301-401F-AAB6-47AD1C9B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5F5F5">
                  <a:tint val="75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A0921-5045-43E4-9223-A9AE0CB8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822AD-9F46-49B2-98CF-2C74BBBD25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1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FBE4E-2140-4958-89E2-9A3F9E26F3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5F5F5">
                    <a:tint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5F5F5">
                  <a:tint val="75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5F5F5">
                  <a:tint val="75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C3C6A-FA7D-485E-B53D-B16C7C4CECD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2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with Caption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6893AD4-226E-4E21-8435-17BD076E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94953"/>
            <a:ext cx="12191999" cy="881480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Avenir" panose="02000503020000020003"/>
              </a:defRPr>
            </a:lvl1pPr>
          </a:lstStyle>
          <a:p>
            <a:r>
              <a:rPr lang="en-US" b="1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6D91B-6376-457D-80B8-8CF53423AAF1}"/>
              </a:ext>
            </a:extLst>
          </p:cNvPr>
          <p:cNvSpPr/>
          <p:nvPr userDrawn="1"/>
        </p:nvSpPr>
        <p:spPr>
          <a:xfrm>
            <a:off x="-1" y="6289963"/>
            <a:ext cx="12192000" cy="568036"/>
          </a:xfrm>
          <a:prstGeom prst="rect">
            <a:avLst/>
          </a:prstGeom>
          <a:solidFill>
            <a:srgbClr val="17468F"/>
          </a:solidFill>
          <a:ln>
            <a:solidFill>
              <a:srgbClr val="1746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venir Heavy" panose="0200050302000002000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D8E3C-60A7-45E0-95E4-FF4A5250FDD8}"/>
              </a:ext>
            </a:extLst>
          </p:cNvPr>
          <p:cNvSpPr/>
          <p:nvPr userDrawn="1"/>
        </p:nvSpPr>
        <p:spPr>
          <a:xfrm>
            <a:off x="0" y="0"/>
            <a:ext cx="12192000" cy="733778"/>
          </a:xfrm>
          <a:prstGeom prst="rect">
            <a:avLst/>
          </a:prstGeom>
          <a:solidFill>
            <a:srgbClr val="17468F"/>
          </a:solidFill>
          <a:ln>
            <a:solidFill>
              <a:srgbClr val="1746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bg1"/>
              </a:solidFill>
              <a:latin typeface="Avenir Heavy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824FF5-A410-4BA2-8382-BB5996FF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0" cy="73377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19AD0A-3D31-40C1-8E82-CE4D98740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6289963"/>
            <a:ext cx="12192000" cy="568037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70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EFA265D-2EF3-43F2-8D43-9F3B9AB4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F91ED2-0C9E-4E3F-A508-F6D90C265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678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772374E0-E22E-7842-975A-AEF333FBF60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87DD16-AE0D-374F-B97F-553FBD47C69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93634" y="6157728"/>
            <a:ext cx="160986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88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78" r:id="rId4"/>
    <p:sldLayoutId id="2147483779" r:id="rId5"/>
    <p:sldLayoutId id="2147483780" r:id="rId6"/>
    <p:sldLayoutId id="21474837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louisville.edu%2Fmedicine%2Fcme%2Fcredits%2FRETAIN23&amp;data=05%7C01%7CShirley.Kron%40uky.edu%7Cc30c5c245fa04d85eeeb08db83049a27%7C2b30530b69b64457b818481cb53d42ae%7C0%7C0%7C638247828009738436%7CUnknown%7CTWFpbGZsb3d8eyJWIjoiMC4wLjAwMDAiLCJQIjoiV2luMzIiLCJBTiI6Ik1haWwiLCJXVCI6Mn0%3D%7C3000%7C%7C%7C&amp;sdata=ChBp7gYGCqsMJVvvDXL4HgRNea%2BLayOFEq1gGMEiY8M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-xtAWU-0hA?feature=oembed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4FFAA6-A26C-819E-0CDB-407E6EFE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15" y="147966"/>
            <a:ext cx="9268569" cy="11693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When can my Patient go Back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7F718-F800-C6AD-C426-EF21583B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1" y="2790405"/>
            <a:ext cx="6335069" cy="1277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Dennis McClain</a:t>
            </a:r>
            <a:r>
              <a:rPr lang="en-US" sz="2400" dirty="0"/>
              <a:t>, MD, FACEP, ABEM, MROCC</a:t>
            </a:r>
          </a:p>
          <a:p>
            <a:pPr marL="0" indent="0">
              <a:buNone/>
            </a:pPr>
            <a:r>
              <a:rPr lang="en-US" sz="2400" dirty="0"/>
              <a:t>Medical Director, Norton Healthcare, Occupational Medicine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1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BD13F5-5E0D-72F3-7435-62E7C2BEEC7C}"/>
              </a:ext>
            </a:extLst>
          </p:cNvPr>
          <p:cNvSpPr txBox="1">
            <a:spLocks/>
          </p:cNvSpPr>
          <p:nvPr/>
        </p:nvSpPr>
        <p:spPr>
          <a:xfrm>
            <a:off x="2604054" y="5844532"/>
            <a:ext cx="7042204" cy="751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Please access the course by clicking the following link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RETAIN Continuing Medical Education</a:t>
            </a:r>
            <a:endParaRPr lang="en-US" sz="2000" dirty="0"/>
          </a:p>
        </p:txBody>
      </p:sp>
      <p:pic>
        <p:nvPicPr>
          <p:cNvPr id="6" name="Picture 5" descr="Doctor Dennis McClain in a suit and tie">
            <a:extLst>
              <a:ext uri="{FF2B5EF4-FFF2-40B4-BE49-F238E27FC236}">
                <a16:creationId xmlns:a16="http://schemas.microsoft.com/office/drawing/2014/main" id="{7C4450D1-0E5B-CF37-CC84-932CE82BC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82667" l="2074" r="84889">
                        <a14:foregroundMark x1="43704" y1="9333" x2="43704" y2="9333"/>
                        <a14:foregroundMark x1="49185" y1="6444" x2="49185" y2="6444"/>
                        <a14:foregroundMark x1="62815" y1="6778" x2="62815" y2="6778"/>
                        <a14:foregroundMark x1="64741" y1="7111" x2="64741" y2="7111"/>
                        <a14:foregroundMark x1="47111" y1="3333" x2="47111" y2="3333"/>
                        <a14:foregroundMark x1="19704" y1="61111" x2="19704" y2="61111"/>
                        <a14:foregroundMark x1="6519" y1="60778" x2="6963" y2="61333"/>
                        <a14:foregroundMark x1="15407" y1="59111" x2="17630" y2="67444"/>
                        <a14:foregroundMark x1="26519" y1="53000" x2="26074" y2="64222"/>
                        <a14:foregroundMark x1="21926" y1="53889" x2="7556" y2="59889"/>
                        <a14:foregroundMark x1="7556" y1="59889" x2="4593" y2="73000"/>
                        <a14:foregroundMark x1="4593" y1="73000" x2="33778" y2="79778"/>
                        <a14:foregroundMark x1="889" y1="66556" x2="2963" y2="78778"/>
                        <a14:foregroundMark x1="2963" y1="78778" x2="41333" y2="80778"/>
                        <a14:foregroundMark x1="41333" y1="80778" x2="41778" y2="80667"/>
                        <a14:foregroundMark x1="68889" y1="56556" x2="68593" y2="73667"/>
                        <a14:foregroundMark x1="68593" y1="73667" x2="84296" y2="79667"/>
                        <a14:foregroundMark x1="84296" y1="79667" x2="85185" y2="79667"/>
                        <a14:foregroundMark x1="49037" y1="74556" x2="53630" y2="79222"/>
                        <a14:foregroundMark x1="56296" y1="80000" x2="56444" y2="82556"/>
                        <a14:foregroundMark x1="53333" y1="82667" x2="53333" y2="82667"/>
                        <a14:foregroundMark x1="2074" y1="79111" x2="2074" y2="82000"/>
                        <a14:backgroundMark x1="7407" y1="9111" x2="7852" y2="40444"/>
                        <a14:backgroundMark x1="7852" y1="40444" x2="13481" y2="35000"/>
                        <a14:backgroundMark x1="69333" y1="49556" x2="83111" y2="34889"/>
                        <a14:backgroundMark x1="83111" y1="34889" x2="80444" y2="7444"/>
                        <a14:backgroundMark x1="80444" y1="7444" x2="51852" y2="333"/>
                        <a14:backgroundMark x1="51852" y1="333" x2="16148" y2="2000"/>
                        <a14:backgroundMark x1="16148" y1="2000" x2="296" y2="13333"/>
                        <a14:backgroundMark x1="296" y1="13333" x2="2667" y2="49111"/>
                        <a14:backgroundMark x1="2667" y1="49111" x2="16741" y2="33778"/>
                        <a14:backgroundMark x1="16741" y1="33778" x2="20000" y2="13778"/>
                        <a14:backgroundMark x1="9185" y1="53333" x2="9185" y2="53333"/>
                        <a14:backgroundMark x1="4000" y1="29778" x2="4000" y2="29778"/>
                        <a14:backgroundMark x1="4000" y1="29778" x2="4000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44" b="16744"/>
          <a:stretch/>
        </p:blipFill>
        <p:spPr>
          <a:xfrm>
            <a:off x="1258625" y="1452992"/>
            <a:ext cx="3138446" cy="3952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235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Introduction by Dr. Dennis McClain">
            <a:hlinkClick r:id="" action="ppaction://media"/>
            <a:extLst>
              <a:ext uri="{FF2B5EF4-FFF2-40B4-BE49-F238E27FC236}">
                <a16:creationId xmlns:a16="http://schemas.microsoft.com/office/drawing/2014/main" id="{E69C58DA-1F6D-4777-894C-4640DA22FB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6302" y="-162084"/>
            <a:ext cx="11639396" cy="71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UK HDI Branding">
  <a:themeElements>
    <a:clrScheme name="Custom 1">
      <a:dk1>
        <a:srgbClr val="104669"/>
      </a:dk1>
      <a:lt1>
        <a:srgbClr val="F5F5F5"/>
      </a:lt1>
      <a:dk2>
        <a:srgbClr val="1A5073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39D094D0-92A8-8645-817D-281DEBD2B8B2}" vid="{DAECF18E-2FA7-3A46-8BFE-CE9E5968BC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5566</TotalTime>
  <Words>166</Words>
  <Application>Microsoft Office PowerPoint</Application>
  <PresentationFormat>Widescreen</PresentationFormat>
  <Paragraphs>21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Arial</vt:lpstr>
      <vt:lpstr>Avenir</vt:lpstr>
      <vt:lpstr>Avenir Book</vt:lpstr>
      <vt:lpstr>Avenir Heavy</vt:lpstr>
      <vt:lpstr>Calibri</vt:lpstr>
      <vt:lpstr>Wingdings</vt:lpstr>
      <vt:lpstr>2_UK HDI Branding</vt:lpstr>
      <vt:lpstr>When can my Patient go Back to Work?</vt:lpstr>
      <vt:lpstr>PowerPoint Presentation</vt:lpstr>
    </vt:vector>
  </TitlesOfParts>
  <Company>Norton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 to work/stay at work is good business</dc:title>
  <dc:creator>McClain, Dennis R.</dc:creator>
  <cp:lastModifiedBy>Andrew Johnson</cp:lastModifiedBy>
  <cp:revision>27</cp:revision>
  <dcterms:created xsi:type="dcterms:W3CDTF">2024-05-29T14:09:44Z</dcterms:created>
  <dcterms:modified xsi:type="dcterms:W3CDTF">2024-09-23T17:13:52Z</dcterms:modified>
</cp:coreProperties>
</file>